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742" r:id="rId5"/>
  </p:sldMasterIdLst>
  <p:notesMasterIdLst>
    <p:notesMasterId r:id="rId55"/>
  </p:notesMasterIdLst>
  <p:handoutMasterIdLst>
    <p:handoutMasterId r:id="rId56"/>
  </p:handoutMasterIdLst>
  <p:sldIdLst>
    <p:sldId id="1719" r:id="rId6"/>
    <p:sldId id="1978" r:id="rId7"/>
    <p:sldId id="1856" r:id="rId8"/>
    <p:sldId id="1864" r:id="rId9"/>
    <p:sldId id="1946" r:id="rId10"/>
    <p:sldId id="1958" r:id="rId11"/>
    <p:sldId id="1904" r:id="rId12"/>
    <p:sldId id="1944" r:id="rId13"/>
    <p:sldId id="1876" r:id="rId14"/>
    <p:sldId id="1963" r:id="rId15"/>
    <p:sldId id="1964" r:id="rId16"/>
    <p:sldId id="1965" r:id="rId17"/>
    <p:sldId id="1966" r:id="rId18"/>
    <p:sldId id="1967" r:id="rId19"/>
    <p:sldId id="1942" r:id="rId20"/>
    <p:sldId id="1888" r:id="rId21"/>
    <p:sldId id="1972" r:id="rId22"/>
    <p:sldId id="1970" r:id="rId23"/>
    <p:sldId id="1969" r:id="rId24"/>
    <p:sldId id="1973" r:id="rId25"/>
    <p:sldId id="1974" r:id="rId26"/>
    <p:sldId id="1975" r:id="rId27"/>
    <p:sldId id="1976" r:id="rId28"/>
    <p:sldId id="1925" r:id="rId29"/>
    <p:sldId id="1863" r:id="rId30"/>
    <p:sldId id="1862" r:id="rId31"/>
    <p:sldId id="1926" r:id="rId32"/>
    <p:sldId id="1962" r:id="rId33"/>
    <p:sldId id="1866" r:id="rId34"/>
    <p:sldId id="1961" r:id="rId35"/>
    <p:sldId id="1867" r:id="rId36"/>
    <p:sldId id="1875" r:id="rId37"/>
    <p:sldId id="1960" r:id="rId38"/>
    <p:sldId id="1959" r:id="rId39"/>
    <p:sldId id="1952" r:id="rId40"/>
    <p:sldId id="1979" r:id="rId41"/>
    <p:sldId id="1957" r:id="rId42"/>
    <p:sldId id="1786" r:id="rId43"/>
    <p:sldId id="2076139018" r:id="rId44"/>
    <p:sldId id="2076139019" r:id="rId45"/>
    <p:sldId id="2076139020" r:id="rId46"/>
    <p:sldId id="2076139021" r:id="rId47"/>
    <p:sldId id="2076139022" r:id="rId48"/>
    <p:sldId id="2076139023" r:id="rId49"/>
    <p:sldId id="2076139024" r:id="rId50"/>
    <p:sldId id="2076139025" r:id="rId51"/>
    <p:sldId id="2076139026" r:id="rId52"/>
    <p:sldId id="2076139027" r:id="rId53"/>
    <p:sldId id="1821"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elo em Branco" id="{A073DAE3-B461-442F-A3D3-6642BD875E45}">
          <p14:sldIdLst>
            <p14:sldId id="1719"/>
            <p14:sldId id="1978"/>
            <p14:sldId id="1856"/>
            <p14:sldId id="1864"/>
            <p14:sldId id="1946"/>
            <p14:sldId id="1958"/>
            <p14:sldId id="1904"/>
            <p14:sldId id="1944"/>
            <p14:sldId id="1876"/>
            <p14:sldId id="1963"/>
            <p14:sldId id="1964"/>
            <p14:sldId id="1965"/>
            <p14:sldId id="1966"/>
            <p14:sldId id="1967"/>
            <p14:sldId id="1942"/>
            <p14:sldId id="1888"/>
            <p14:sldId id="1972"/>
            <p14:sldId id="1970"/>
            <p14:sldId id="1969"/>
            <p14:sldId id="1973"/>
            <p14:sldId id="1974"/>
            <p14:sldId id="1975"/>
            <p14:sldId id="1976"/>
            <p14:sldId id="1925"/>
            <p14:sldId id="1863"/>
            <p14:sldId id="1862"/>
            <p14:sldId id="1926"/>
            <p14:sldId id="1962"/>
            <p14:sldId id="1866"/>
            <p14:sldId id="1961"/>
            <p14:sldId id="1867"/>
            <p14:sldId id="1875"/>
            <p14:sldId id="1960"/>
            <p14:sldId id="1959"/>
            <p14:sldId id="1952"/>
            <p14:sldId id="1979"/>
            <p14:sldId id="1957"/>
            <p14:sldId id="1786"/>
            <p14:sldId id="2076139018"/>
            <p14:sldId id="2076139019"/>
            <p14:sldId id="2076139020"/>
            <p14:sldId id="2076139021"/>
            <p14:sldId id="2076139022"/>
            <p14:sldId id="2076139023"/>
            <p14:sldId id="2076139024"/>
            <p14:sldId id="2076139025"/>
            <p14:sldId id="2076139026"/>
            <p14:sldId id="2076139027"/>
            <p14:sldId id="18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4"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8D4"/>
    <a:srgbClr val="0079D6"/>
    <a:srgbClr val="75757A"/>
    <a:srgbClr val="FFFFFF"/>
    <a:srgbClr val="243A5E"/>
    <a:srgbClr val="E7ECF7"/>
    <a:srgbClr val="CBD6EF"/>
    <a:srgbClr val="0066FF"/>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94AD43-8212-46AA-BED1-A762917CA37F}" v="1" dt="2021-05-07T22:38:45.8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82" autoAdjust="0"/>
    <p:restoredTop sz="95380" autoAdjust="0"/>
  </p:normalViewPr>
  <p:slideViewPr>
    <p:cSldViewPr snapToGrid="0">
      <p:cViewPr varScale="1">
        <p:scale>
          <a:sx n="82" d="100"/>
          <a:sy n="82" d="100"/>
        </p:scale>
        <p:origin x="739" y="53"/>
      </p:cViewPr>
      <p:guideLst/>
    </p:cSldViewPr>
  </p:slideViewPr>
  <p:notesTextViewPr>
    <p:cViewPr>
      <p:scale>
        <a:sx n="1" d="1"/>
        <a:sy n="1" d="1"/>
      </p:scale>
      <p:origin x="0" y="0"/>
    </p:cViewPr>
  </p:notesTextViewPr>
  <p:notesViewPr>
    <p:cSldViewPr snapToGrid="0">
      <p:cViewPr varScale="1">
        <p:scale>
          <a:sx n="66" d="100"/>
          <a:sy n="66" d="100"/>
        </p:scale>
        <p:origin x="2772"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2/28/2022 2:22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2/27/2022 8:18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icrosoft.com/pt-br/trustcenter/compliance/complianceoffering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icrosoft.com/privacystatemen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pt-br/azure/cost-management-billing/reservations/save-compute-costs-reservation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zure.microsoft.com/pt-br/support/legal/preview-supplemental-term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pt-br/azure/active-directory/conditional-access/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656943" cy="4114800"/>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a:t>Ajuste a capa para AZ-900T00 ou AZ-900T01.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https://docs.microsoft.com/pt-br/learn/paths/az-900-describe-identity-governance-privacy-compliance-features/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a:solidFill>
                  <a:schemeClr val="tx1"/>
                </a:solidFill>
                <a:latin typeface="Segoe UI Light" pitchFamily="34" charset="0"/>
                <a:ea typeface="+mn-ea"/>
                <a:cs typeface="+mn-cs"/>
              </a:rPr>
              <a:t>Azure RBAC </a:t>
            </a:r>
            <a:r>
              <a:rPr lang="pt-BR" sz="900" b="0">
                <a:solidFill>
                  <a:schemeClr val="tx1"/>
                </a:solidFill>
                <a:latin typeface="Segoe UI Light" pitchFamily="34" charset="0"/>
                <a:ea typeface="+mn-ea"/>
                <a:cs typeface="+mn-cs"/>
              </a:rPr>
              <a:t>- </a:t>
            </a:r>
            <a:r>
              <a:rPr lang="pt-BR" sz="900" b="0" i="0" u="none" strike="noStrike">
                <a:solidFill>
                  <a:schemeClr val="tx1"/>
                </a:solidFill>
                <a:latin typeface="Segoe UI Light" pitchFamily="34" charset="0"/>
                <a:ea typeface="+mn-ea"/>
                <a:cs typeface="+mn-cs"/>
              </a:rPr>
              <a:t>https://docs.microsoft.com/pt-br/azure/role-based-access-control/overview</a:t>
            </a:r>
          </a:p>
          <a:p>
            <a:endParaRPr lang="en-IE" sz="900" b="0" i="0" u="none" strike="noStrike" kern="1200" dirty="0">
              <a:solidFill>
                <a:schemeClr val="tx1"/>
              </a:solidFill>
              <a:effectLst/>
              <a:latin typeface="Segoe UI Light" pitchFamily="34" charset="0"/>
              <a:ea typeface="+mn-ea"/>
              <a:cs typeface="+mn-cs"/>
            </a:endParaRPr>
          </a:p>
          <a:p>
            <a:r>
              <a:rPr lang="pt-BR" sz="900" b="1"/>
              <a:t>Observação sobre ordem de conteúdo no Learn e SkillPipe:</a:t>
            </a:r>
          </a:p>
          <a:p>
            <a:r>
              <a:rPr lang="pt-BR" sz="900"/>
              <a:t>https://docs.microsoft.com/pt-br/learn/modules/build-cloud-governance-strategy-azure/</a:t>
            </a:r>
            <a:br>
              <a:rPr lang="pt-BR" sz="900"/>
            </a:br>
            <a:r>
              <a:rPr lang="pt-BR" sz="900"/>
              <a:t>4-control-access-azure-rbac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8757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a:solidFill>
                  <a:schemeClr val="tx1"/>
                </a:solidFill>
                <a:latin typeface="Segoe UI Light" pitchFamily="34" charset="0"/>
                <a:ea typeface="+mn-ea"/>
                <a:cs typeface="+mn-cs"/>
              </a:rPr>
              <a:t>Bloqueios de recursos </a:t>
            </a:r>
            <a:r>
              <a:rPr lang="pt-BR" sz="900">
                <a:solidFill>
                  <a:schemeClr val="tx1"/>
                </a:solidFill>
                <a:latin typeface="Segoe UI Light" pitchFamily="34" charset="0"/>
                <a:ea typeface="+mn-ea"/>
                <a:cs typeface="+mn-cs"/>
              </a:rPr>
              <a:t>- </a:t>
            </a:r>
            <a:r>
              <a:rPr lang="pt-BR" sz="900" b="0" i="0" u="none" strike="noStrike">
                <a:solidFill>
                  <a:schemeClr val="tx1"/>
                </a:solidFill>
                <a:latin typeface="Segoe UI Light" pitchFamily="34" charset="0"/>
                <a:ea typeface="+mn-ea"/>
                <a:cs typeface="+mn-cs"/>
              </a:rPr>
              <a:t>https://docs.microsoft.com/pt-br/azure/azure-resource-manager/resource-group-lock-resources</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a:t>
            </a:r>
          </a:p>
          <a:p>
            <a:r>
              <a:rPr lang="pt-BR" sz="900">
                <a:solidFill>
                  <a:schemeClr val="tx1"/>
                </a:solidFill>
                <a:latin typeface="Segoe UI Light" pitchFamily="34" charset="0"/>
                <a:ea typeface="+mn-ea"/>
                <a:cs typeface="+mn-cs"/>
              </a:rPr>
              <a:t>https://docs.microsoft.com/pt-br/learn/modules/build-cloud-governance-strategy-azure/</a:t>
            </a:r>
            <a:br>
              <a:rPr lang="pt-BR" sz="900">
                <a:solidFill>
                  <a:schemeClr val="tx1"/>
                </a:solidFill>
                <a:latin typeface="Segoe UI Light" pitchFamily="34" charset="0"/>
                <a:ea typeface="+mn-ea"/>
                <a:cs typeface="+mn-cs"/>
              </a:rPr>
            </a:br>
            <a:r>
              <a:rPr lang="pt-BR" sz="900">
                <a:solidFill>
                  <a:schemeClr val="tx1"/>
                </a:solidFill>
                <a:latin typeface="Segoe UI Light" pitchFamily="34" charset="0"/>
                <a:ea typeface="+mn-ea"/>
                <a:cs typeface="+mn-cs"/>
              </a:rPr>
              <a:t>5-prevent-changes-resource-locks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234940" cy="4114800"/>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882" b="1">
                <a:solidFill>
                  <a:schemeClr val="tx1"/>
                </a:solidFill>
                <a:latin typeface="Segoe UI Light" pitchFamily="34" charset="0"/>
                <a:ea typeface="+mn-ea"/>
                <a:cs typeface="+mn-cs"/>
              </a:rPr>
              <a:t>Marcas - </a:t>
            </a:r>
            <a:r>
              <a:rPr lang="pt-BR" sz="882" b="0">
                <a:solidFill>
                  <a:schemeClr val="tx1"/>
                </a:solidFill>
                <a:latin typeface="Segoe UI Light" pitchFamily="34" charset="0"/>
                <a:ea typeface="+mn-ea"/>
                <a:cs typeface="+mn-cs"/>
              </a:rPr>
              <a:t>https://docs.microsoft.com/pt-br/azure/azure-resource-manager/resource-group-using-tags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pt-BR" sz="882" b="1">
                <a:solidFill>
                  <a:schemeClr val="tx1"/>
                </a:solidFill>
                <a:latin typeface="Segoe UI Light" pitchFamily="34" charset="0"/>
                <a:ea typeface="+mn-ea"/>
                <a:cs typeface="+mn-cs"/>
              </a:rPr>
              <a:t>Observação sobre ordem de conteúdo no Learn e SkillPipe:</a:t>
            </a:r>
          </a:p>
          <a:p>
            <a:pPr marL="0" marR="0" lvl="0" indent="0" algn="l" defTabSz="914367" rtl="0" eaLnBrk="1" fontAlgn="auto" latinLnBrk="0" hangingPunct="1">
              <a:lnSpc>
                <a:spcPct val="90000"/>
              </a:lnSpc>
              <a:spcBef>
                <a:spcPts val="0"/>
              </a:spcBef>
              <a:spcAft>
                <a:spcPts val="333"/>
              </a:spcAft>
              <a:buClrTx/>
              <a:buSzTx/>
              <a:buFontTx/>
              <a:buNone/>
              <a:tabLst/>
              <a:defRPr/>
            </a:pPr>
            <a:r>
              <a:rPr lang="pt-BR" sz="900" b="0">
                <a:solidFill>
                  <a:schemeClr val="tx1"/>
                </a:solidFill>
                <a:latin typeface="Segoe UI Light" pitchFamily="34" charset="0"/>
                <a:ea typeface="+mn-ea"/>
                <a:cs typeface="+mn-cs"/>
              </a:rPr>
              <a:t>https://docs.microsoft.com/pt-br/learn/modules/build-cloud-governance-strategy-azure/7-organize-resource-tags</a:t>
            </a:r>
            <a:br>
              <a:rPr lang="pt-BR" sz="900" b="0">
                <a:solidFill>
                  <a:schemeClr val="tx1"/>
                </a:solidFill>
                <a:latin typeface="Segoe UI Light" pitchFamily="34" charset="0"/>
                <a:ea typeface="+mn-ea"/>
                <a:cs typeface="+mn-cs"/>
              </a:rPr>
            </a:br>
            <a:endParaRPr lang="pt-BR" sz="900" b="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6572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41813"/>
          </a:xfrm>
        </p:spPr>
        <p:txBody>
          <a:bodyPr/>
          <a:lstStyle/>
          <a:p>
            <a:r>
              <a:rPr lang="pt-BR" sz="1600" b="1">
                <a:solidFill>
                  <a:schemeClr val="tx1"/>
                </a:solidFill>
                <a:latin typeface="Segoe UI Light" pitchFamily="34" charset="0"/>
                <a:ea typeface="+mn-ea"/>
                <a:cs typeface="+mn-cs"/>
              </a:rPr>
              <a:t>Azure Policy </a:t>
            </a:r>
            <a:r>
              <a:rPr lang="pt-BR" sz="1600">
                <a:solidFill>
                  <a:schemeClr val="tx1"/>
                </a:solidFill>
                <a:latin typeface="Segoe UI Light" pitchFamily="34" charset="0"/>
                <a:ea typeface="+mn-ea"/>
                <a:cs typeface="+mn-cs"/>
              </a:rPr>
              <a:t>- </a:t>
            </a:r>
            <a:r>
              <a:rPr lang="pt-BR" sz="1600" b="0" i="0" u="none" strike="noStrike">
                <a:solidFill>
                  <a:schemeClr val="tx1"/>
                </a:solidFill>
                <a:latin typeface="Segoe UI Light" pitchFamily="34" charset="0"/>
                <a:ea typeface="+mn-ea"/>
                <a:cs typeface="+mn-cs"/>
              </a:rPr>
              <a:t>https://azure.microsoft.com/pt-br/services/azure-policy</a:t>
            </a:r>
          </a:p>
          <a:p>
            <a:endParaRPr lang="en-IE" sz="1600" b="0" i="0" u="none" strike="noStrike" kern="1200" dirty="0">
              <a:solidFill>
                <a:schemeClr val="tx1"/>
              </a:solidFill>
              <a:effectLst/>
              <a:latin typeface="Segoe UI Light" pitchFamily="34" charset="0"/>
              <a:ea typeface="+mn-ea"/>
              <a:cs typeface="+mn-cs"/>
            </a:endParaRPr>
          </a:p>
          <a:p>
            <a:pPr marL="0" indent="0">
              <a:buNone/>
            </a:pPr>
            <a:r>
              <a:rPr lang="pt-BR" sz="1600" noProof="0"/>
              <a:t>Mantenha-se em conformidade com seus padrões corporativos e acordos de nível de serviço (SLAs) usando definições de política para impor regras e efeitos para seus recursos do Azure.</a:t>
            </a:r>
          </a:p>
          <a:p>
            <a:pPr lvl="1">
              <a:lnSpc>
                <a:spcPct val="114000"/>
              </a:lnSpc>
            </a:pPr>
            <a:r>
              <a:rPr lang="pt-BR" sz="1600">
                <a:latin typeface="Segoe UI Semilight" panose="020B0402040204020203" pitchFamily="34" charset="0"/>
                <a:cs typeface="Segoe UI Semilight" panose="020B0402040204020203" pitchFamily="34" charset="0"/>
              </a:rPr>
              <a:t>Avalia e identifica os recursos do Azure que não atendem às suas políticas.</a:t>
            </a:r>
          </a:p>
          <a:p>
            <a:pPr lvl="1">
              <a:lnSpc>
                <a:spcPct val="114000"/>
              </a:lnSpc>
            </a:pPr>
            <a:r>
              <a:rPr lang="pt-BR" sz="1600">
                <a:latin typeface="Segoe UI Semilight" panose="020B0402040204020203" pitchFamily="34" charset="0"/>
                <a:cs typeface="Segoe UI Semilight" panose="020B0402040204020203" pitchFamily="34" charset="0"/>
              </a:rPr>
              <a:t>Fornece definições de políticas e iniciativas integradas, em categorias como Armazenamento, Rede, Computação, Central de Segurança e Monitoramento.</a:t>
            </a:r>
            <a:endParaRPr lang="en-US" sz="1600" dirty="0">
              <a:latin typeface="Segoe UI Semilight" panose="020B0402040204020203" pitchFamily="34" charset="0"/>
              <a:cs typeface="Segoe UI Semilight" panose="020B0402040204020203" pitchFamily="34" charset="0"/>
            </a:endParaRPr>
          </a:p>
          <a:p>
            <a:pPr marL="0" lvl="0" indent="-105829">
              <a:lnSpc>
                <a:spcPct val="114000"/>
              </a:lnSpc>
              <a:buNone/>
            </a:pPr>
            <a:r>
              <a:rPr lang="pt-BR" sz="1600" b="1">
                <a:latin typeface="Segoe UI Semilight" panose="020B0402040204020203" pitchFamily="34" charset="0"/>
                <a:cs typeface="Segoe UI Semilight" panose="020B0402040204020203" pitchFamily="34" charset="0"/>
              </a:rPr>
              <a:t>Observações sobre o conteúdo do Learn:</a:t>
            </a:r>
          </a:p>
          <a:p>
            <a:pPr marL="0" lvl="0" indent="-105829">
              <a:lnSpc>
                <a:spcPct val="114000"/>
              </a:lnSpc>
              <a:buNone/>
            </a:pPr>
            <a:r>
              <a:rPr lang="pt-BR" sz="1600" b="0">
                <a:latin typeface="Segoe UI Semilight" panose="020B0402040204020203" pitchFamily="34" charset="0"/>
                <a:cs typeface="Segoe UI Semilight" panose="020B0402040204020203" pitchFamily="34" charset="0"/>
              </a:rPr>
              <a:t>https://docs.microsoft.com/pt-br/learn/modules/build-cloud-governance-strategy-azure/8-control-audit-resources-azure-policy</a:t>
            </a:r>
          </a:p>
          <a:p>
            <a:pPr marL="0" lvl="0" indent="-105829">
              <a:lnSpc>
                <a:spcPct val="114000"/>
              </a:lnSpc>
              <a:buNone/>
            </a:pPr>
            <a:endParaRPr lang="en-US" sz="1600" b="0" dirty="0">
              <a:latin typeface="Segoe UI Semilight" panose="020B0402040204020203" pitchFamily="34" charset="0"/>
              <a:cs typeface="Segoe UI Semilight" panose="020B0402040204020203" pitchFamily="34" charset="0"/>
            </a:endParaRPr>
          </a:p>
          <a:p>
            <a:endParaRPr lang="en-IE" sz="16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3207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468257" cy="4114800"/>
          </a:xfrm>
        </p:spPr>
        <p:txBody>
          <a:bodyPr/>
          <a:lstStyle/>
          <a:p>
            <a:r>
              <a:rPr lang="pt-BR" sz="900">
                <a:solidFill>
                  <a:schemeClr val="tx1"/>
                </a:solidFill>
                <a:latin typeface="Segoe UI Light" pitchFamily="34" charset="0"/>
                <a:ea typeface="+mn-ea"/>
                <a:cs typeface="+mn-cs"/>
              </a:rPr>
              <a:t>Azure Blueprints - </a:t>
            </a:r>
            <a:r>
              <a:rPr lang="pt-BR" sz="900" b="0" i="0" u="none" strike="noStrike">
                <a:solidFill>
                  <a:schemeClr val="tx1"/>
                </a:solidFill>
                <a:latin typeface="Segoe UI Light" pitchFamily="34" charset="0"/>
                <a:ea typeface="+mn-ea"/>
                <a:cs typeface="+mn-cs"/>
              </a:rPr>
              <a:t>https://azure.microsoft.com/pt-br/services/blueprints/ </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a:t>
            </a:r>
          </a:p>
          <a:p>
            <a:r>
              <a:rPr lang="pt-BR" sz="900">
                <a:solidFill>
                  <a:schemeClr val="tx1"/>
                </a:solidFill>
                <a:latin typeface="Segoe UI Light" pitchFamily="34" charset="0"/>
                <a:ea typeface="+mn-ea"/>
                <a:cs typeface="+mn-cs"/>
              </a:rPr>
              <a:t>https://docs.microsoft.com/pt-br/learn/modules/build-cloud-governance-strategy-azure/10-govern-subscriptions-azure-blueprints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06998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https://docs.microsoft.com/pt-br/learn/modules/build-cloud-governance-strategy-azure/2-accelerate-cloud-adoption-framework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30649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b="0"/>
              <a:t>Slides 22-24</a:t>
            </a:r>
          </a:p>
          <a:p>
            <a:r>
              <a:rPr lang="pt-BR" b="0"/>
              <a:t>https://docs.microsoft.com/pt-br/learn/modules/examine-privacy-compliance-data-protection-standards/1-introduction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076343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b="0"/>
              <a:t>Slides 22-24</a:t>
            </a:r>
          </a:p>
          <a:p>
            <a:r>
              <a:rPr lang="pt-BR" b="0"/>
              <a:t>https://docs.microsoft.com/pt-br/learn/modules/examine-privacy-compliance-data-protection-standards/1-introduction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9260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540829" cy="4114800"/>
          </a:xfrm>
        </p:spPr>
        <p:txBody>
          <a:bodyPr/>
          <a:lstStyle/>
          <a:p>
            <a:r>
              <a:rPr lang="pt-BR" sz="900" b="0" i="0" u="none" strike="noStrike">
                <a:solidFill>
                  <a:schemeClr val="tx1"/>
                </a:solidFill>
                <a:latin typeface="Segoe UI Light" pitchFamily="34" charset="0"/>
                <a:ea typeface="+mn-ea"/>
                <a:cs typeface="+mn-cs"/>
              </a:rPr>
              <a:t>Discuta as perguntas abaixo com os alunos. Ao selecionar um provedor de nuvem para hospedar suas soluções, é bom entender como esse provedor pode ajudar você a estar em conformidade com os regulamentos e padrões. Algumas perguntas a serem feitas sobre um provedor em potencial incluem:</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Qual o nível de conformidade do provedor de nuvem quando o assunto é a manipulação de dados confidenciais?</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Qual o nível de conformidade dos serviços oferecidos pelo provedor de nuvem?</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Como é possível implantar minhas próprias soluções baseadas em nuvem em cenários que têm requisitos de qualificação ou conformidade?</a:t>
            </a:r>
          </a:p>
          <a:p>
            <a:pPr marL="171450" indent="-171450">
              <a:buFont typeface="Arial" panose="020B0604020202020204" pitchFamily="34" charset="0"/>
              <a:buChar char="•"/>
            </a:pPr>
            <a:endParaRPr lang="en-IE" sz="900" b="0" i="0" u="none" strike="noStrike" kern="1200" dirty="0">
              <a:solidFill>
                <a:schemeClr val="tx1"/>
              </a:solidFill>
              <a:effectLst/>
              <a:latin typeface="Segoe UI Light" pitchFamily="34" charset="0"/>
              <a:ea typeface="+mn-ea"/>
              <a:cs typeface="+mn-cs"/>
            </a:endParaRPr>
          </a:p>
          <a:p>
            <a:r>
              <a:rPr lang="pt-BR" sz="900"/>
              <a:t>Você pode conferir todas as ofertas de conformidade da Microsoft na </a:t>
            </a:r>
            <a:r>
              <a:rPr lang="pt-BR" sz="900">
                <a:hlinkClick r:id="rId3"/>
              </a:rPr>
              <a:t>Central de Conformidade da Microsoft - Ofertas de conformidade</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a:t>
            </a:r>
          </a:p>
          <a:p>
            <a:r>
              <a:rPr lang="pt-BR" sz="900" b="0" i="0" u="none" strike="noStrike">
                <a:solidFill>
                  <a:schemeClr val="tx1"/>
                </a:solidFill>
                <a:latin typeface="Segoe UI Light" pitchFamily="34" charset="0"/>
                <a:ea typeface="+mn-ea"/>
                <a:cs typeface="+mn-cs"/>
              </a:rPr>
              <a:t>https://docs.microsoft.com/pt-br/learn/modules/examine-privacy-compliance-data-protection-standards/2-explore-compliance-terms-requirements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7134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Política de privacidade da Microsoft em - </a:t>
            </a:r>
            <a:r>
              <a:rPr lang="pt-BR">
                <a:hlinkClick r:id="rId3"/>
              </a:rPr>
              <a:t>microsoft.com/privacystatement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pt-BR" sz="800" b="1" i="0" u="none" strike="noStrike">
                <a:solidFill>
                  <a:schemeClr val="tx1"/>
                </a:solidFill>
                <a:latin typeface="Segoe UI Light" pitchFamily="34" charset="0"/>
                <a:ea typeface="+mn-ea"/>
                <a:cs typeface="+mn-cs"/>
              </a:rPr>
              <a:t>Observação sobre ordem de conteúdo no Learn e SkillPipe:</a:t>
            </a:r>
          </a:p>
          <a:p>
            <a:r>
              <a:rPr lang="pt-BR"/>
              <a:t>Slides 26-67</a:t>
            </a:r>
          </a:p>
          <a:p>
            <a:r>
              <a:rPr lang="pt-BR"/>
              <a:t>https://docs.microsoft.com/pt-br/learn/modules/examine-privacy-compliance-data-protection-standards/3-access-microsoft-privacy-statement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8696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656943" cy="4114800"/>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a:t>Ajuste a capa para AZ-900T00 ou AZ-900T01.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https://docs.microsoft.com/pt-br/learn/paths/az-900-describe-identity-governance-privacy-compliance-features/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0347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Termos dos Serviços Online - https://www.microsoft.com/pt-br/licensing/product-licensing/products</a:t>
            </a:r>
          </a:p>
          <a:p>
            <a:r>
              <a:rPr lang="pt-BR"/>
              <a:t>Adendo de Proteção de Dados -- https://www.microsoftvolumelicensing.com/DocumentSearch.aspx?Mode=3&amp;DocumentTypeId=67</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pt-BR" sz="800" b="1" i="0" u="none" strike="noStrike">
                <a:solidFill>
                  <a:schemeClr val="tx1"/>
                </a:solidFill>
                <a:latin typeface="Segoe UI Light" pitchFamily="34" charset="0"/>
                <a:ea typeface="+mn-ea"/>
                <a:cs typeface="+mn-cs"/>
              </a:rPr>
              <a:t>Observação sobre ordem de conteúdo no Learn e SkillPipe:</a:t>
            </a:r>
          </a:p>
          <a:p>
            <a:r>
              <a:rPr lang="pt-BR"/>
              <a:t>Slides 26-67</a:t>
            </a:r>
          </a:p>
          <a:p>
            <a:r>
              <a:rPr lang="pt-BR"/>
              <a:t>https://docs.microsoft.com/pt-br/learn/modules/examine-privacy-compliance-data-protection-standards/3-access-microsoft-privacy-statement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62689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i="0" u="none" strike="noStrike" baseline="0">
                <a:solidFill>
                  <a:schemeClr val="tx1"/>
                </a:solidFill>
                <a:latin typeface="Segoe UI Light" pitchFamily="34" charset="0"/>
                <a:ea typeface="+mn-ea"/>
                <a:cs typeface="+mn-cs"/>
              </a:rPr>
              <a:t>Central de Confiabilidade </a:t>
            </a:r>
            <a:r>
              <a:rPr lang="pt-BR" sz="900" b="0" i="0" u="none" strike="noStrike" baseline="0">
                <a:solidFill>
                  <a:schemeClr val="tx1"/>
                </a:solidFill>
                <a:latin typeface="Segoe UI Light" pitchFamily="34" charset="0"/>
                <a:ea typeface="+mn-ea"/>
                <a:cs typeface="+mn-cs"/>
              </a:rPr>
              <a:t>- </a:t>
            </a:r>
            <a:r>
              <a:rPr lang="pt-BR" sz="900" b="0" i="0" u="none" strike="noStrike">
                <a:solidFill>
                  <a:schemeClr val="tx1"/>
                </a:solidFill>
                <a:latin typeface="Segoe UI Light" pitchFamily="34" charset="0"/>
                <a:ea typeface="+mn-ea"/>
                <a:cs typeface="+mn-cs"/>
              </a:rPr>
              <a:t>https://www.microsoft.com/trustcenter</a:t>
            </a:r>
          </a:p>
          <a:p>
            <a:endParaRPr lang="en-US" dirty="0"/>
          </a:p>
          <a:p>
            <a:r>
              <a:rPr lang="pt-BR" b="1"/>
              <a:t>Observação sobre ordem de conteúdo no Learn e SkillPipe:</a:t>
            </a:r>
          </a:p>
          <a:p>
            <a:r>
              <a:rPr lang="pt-BR"/>
              <a:t>https://docs.microsoft.com/pt-br/learn/modules/examine-privacy-compliance-data-protection-standards/4-explore-trust-center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91150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234940" cy="4114800"/>
          </a:xfrm>
        </p:spPr>
        <p:txBody>
          <a:bodyPr/>
          <a:lstStyle/>
          <a:p>
            <a:r>
              <a:rPr lang="pt-BR"/>
              <a:t>https://docs.microsoft.com/pt-br/azure/compliance/</a:t>
            </a:r>
          </a:p>
          <a:p>
            <a:endParaRPr lang="en-US" dirty="0"/>
          </a:p>
          <a:p>
            <a:r>
              <a:rPr lang="pt-BR"/>
              <a:t>Ampla gama de padrões de conformidade que a Microsoft atende com seus serviços e recursos para dar suporte a você e cumprir os regulamentos aos quais o seu negócio está sujeito.</a:t>
            </a:r>
          </a:p>
          <a:p>
            <a:endParaRPr lang="en-US" dirty="0"/>
          </a:p>
          <a:p>
            <a:r>
              <a:rPr lang="pt-BR" b="1"/>
              <a:t>Observação sobre ordem de conteúdo no Learn e SkillPipe:</a:t>
            </a:r>
          </a:p>
          <a:p>
            <a:r>
              <a:rPr lang="pt-BR"/>
              <a:t>https://docs.microsoft.com/pt-br/learn/modules/examine-privacy-compliance-data-protection-standards/5-access-azure-compliance-documentation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57345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900" b="0" i="0" u="none" strike="noStrike">
                <a:solidFill>
                  <a:schemeClr val="tx1"/>
                </a:solidFill>
                <a:latin typeface="Segoe UI Light" pitchFamily="34" charset="0"/>
                <a:ea typeface="+mn-ea"/>
                <a:cs typeface="+mn-cs"/>
              </a:rPr>
              <a:t>Azure Governamental - https://azure.microsoft.com/pt-br/global-infrastructure/government/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1"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pt-BR" sz="900" b="1" i="0" u="none" strike="noStrike">
                <a:solidFill>
                  <a:schemeClr val="tx1"/>
                </a:solidFill>
                <a:latin typeface="Segoe UI Light" pitchFamily="34" charset="0"/>
                <a:ea typeface="+mn-ea"/>
                <a:cs typeface="+mn-cs"/>
              </a:rPr>
              <a:t>Explicações de siglas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FedRAMP</a:t>
            </a:r>
            <a:r>
              <a:rPr lang="pt-BR" sz="900" baseline="0"/>
              <a:t> : O US Federal Risk and Authorization Management Program (</a:t>
            </a:r>
            <a:r>
              <a:rPr lang="pt-BR" sz="900"/>
              <a:t>FedRAMP</a:t>
            </a:r>
            <a:r>
              <a:rPr lang="pt-BR" sz="900" baseline="0"/>
              <a:t>) é uma abordagem padronizada para avaliar, monitorar e autorizar produtos e serviços de computação em nuvem sob a Lei Federal de Gerenciamento de Segurança da Informação dos EUA (FISMA).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NIST 800.171 (DIB)</a:t>
            </a:r>
            <a:r>
              <a:rPr lang="pt-BR" sz="900"/>
              <a:t> : O National Institute of Standards and Technology (NIST) 800.171 padroniza</a:t>
            </a:r>
            <a:r>
              <a:rPr lang="pt-BR" sz="900" baseline="0"/>
              <a:t> </a:t>
            </a:r>
            <a:r>
              <a:rPr lang="pt-BR" sz="900"/>
              <a:t>requisitos de segurança para lidar com informações não confidenciais controladas pelo governo federal dos EUA.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ITAR</a:t>
            </a:r>
            <a:r>
              <a:rPr lang="pt-BR" sz="900"/>
              <a:t> : Os Regulamentos do Tráfico Internacional de Armas (ITAR, International Traffic in Arms Regulations) estão relacionados </a:t>
            </a:r>
            <a:r>
              <a:rPr lang="pt-BR" sz="900" baseline="0"/>
              <a:t>ao</a:t>
            </a:r>
            <a:r>
              <a:rPr lang="pt-BR" sz="900"/>
              <a:t> gerenciamento da exportação e importação de artigos de defesa</a:t>
            </a:r>
            <a:r>
              <a:rPr lang="pt-BR" sz="900" baseline="0"/>
              <a: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IRS 1075</a:t>
            </a:r>
            <a:r>
              <a:rPr lang="pt-BR" sz="900"/>
              <a:t> : A Publicação 1075 do Serviço de Receita Interna dos EUA contém diretrizes para que as agências governamentais dos Estados Unidos protejam as informações tributárias federais.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DoD L2, L4 &amp; L5</a:t>
            </a:r>
            <a:r>
              <a:rPr lang="pt-BR" sz="900"/>
              <a:t> : Os níveis 2, 4 e 5 do Departamento de Defesa dos EUA (DoD) são</a:t>
            </a:r>
            <a:r>
              <a:rPr lang="pt-BR" sz="900" baseline="0"/>
              <a:t> requisitos</a:t>
            </a:r>
            <a:r>
              <a:rPr lang="pt-BR" sz="900"/>
              <a:t> de autorização de segurança para provedores de serviços de nuvem que hospedam informações, sistemas </a:t>
            </a:r>
            <a:br>
              <a:rPr lang="pt-BR" sz="900"/>
            </a:br>
            <a:r>
              <a:rPr lang="pt-BR" sz="900"/>
              <a:t>e aplicativos do DoD.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900" b="1"/>
              <a:t>CJIS</a:t>
            </a:r>
            <a:r>
              <a:rPr lang="pt-BR" sz="900" baseline="0"/>
              <a:t>: </a:t>
            </a:r>
            <a:r>
              <a:rPr lang="pt-BR" sz="900" b="0"/>
              <a:t>As políticas do Serviço de Informação da Justiça Criminal dos </a:t>
            </a:r>
            <a:r>
              <a:rPr lang="pt-BR" sz="900" b="0" baseline="0"/>
              <a:t>EUA</a:t>
            </a:r>
            <a:r>
              <a:rPr lang="pt-BR" sz="900" b="0"/>
              <a:t> (CJIS) estabelecem os requisitos </a:t>
            </a:r>
            <a:br>
              <a:rPr lang="pt-BR" sz="900" b="0"/>
            </a:br>
            <a:r>
              <a:rPr lang="pt-BR" sz="900" b="0"/>
              <a:t>e controles de segurança para proteger informações da justiça criminal.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pt-BR" sz="900" b="1"/>
              <a:t>Observação sobre ordem de conteúdo no Learn e SkillPipe: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pt-BR" sz="900" b="0"/>
              <a:t>https://docs.microsoft.com/pt-br/learn/modules/examine-privacy-compliance-data-protection-standards/6-what-is-azure-government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105982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i="0" u="none" strike="noStrike">
                <a:solidFill>
                  <a:schemeClr val="tx1"/>
                </a:solidFill>
                <a:latin typeface="Segoe UI Light" pitchFamily="34" charset="0"/>
                <a:ea typeface="+mn-ea"/>
                <a:cs typeface="+mn-cs"/>
              </a:rPr>
              <a:t>Azure China 21Vianet </a:t>
            </a:r>
            <a:r>
              <a:rPr lang="pt-BR" sz="900" b="0" i="0" u="none" strike="noStrike">
                <a:solidFill>
                  <a:schemeClr val="tx1"/>
                </a:solidFill>
                <a:latin typeface="Segoe UI Light" pitchFamily="34" charset="0"/>
                <a:ea typeface="+mn-ea"/>
                <a:cs typeface="+mn-cs"/>
              </a:rPr>
              <a:t>- https://docs.microsoft.com/pt-br/azure/china/</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a:t>
            </a:r>
          </a:p>
          <a:p>
            <a:r>
              <a:rPr lang="pt-BR" sz="900" b="0" i="0" u="none" strike="noStrike">
                <a:solidFill>
                  <a:schemeClr val="tx1"/>
                </a:solidFill>
                <a:latin typeface="Segoe UI Light" pitchFamily="34" charset="0"/>
                <a:ea typeface="+mn-ea"/>
                <a:cs typeface="+mn-cs"/>
              </a:rPr>
              <a:t>https://docs.microsoft.com/pt-br/learn/modules/examine-privacy-compliance-data-protection-standards/7-what-is-azure-china-21vianet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29529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b="0"/>
              <a:t>Slides 1-5</a:t>
            </a:r>
          </a:p>
          <a:p>
            <a:r>
              <a:rPr lang="pt-BR" b="0"/>
              <a:t>https://docs.microsoft.com/pt-br/learn/modules/plan-manage-azure-costs/1-introduction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8100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81286"/>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900" b="1" i="0" u="none" strike="noStrike">
                <a:solidFill>
                  <a:schemeClr val="tx1"/>
                </a:solidFill>
                <a:latin typeface="Segoe UI Light" pitchFamily="34" charset="0"/>
                <a:ea typeface="+mn-ea"/>
                <a:cs typeface="+mn-cs"/>
              </a:rPr>
              <a:t>Preços de uso do Azure </a:t>
            </a:r>
            <a:r>
              <a:rPr lang="pt-BR" sz="900" b="0" i="0" u="none" strike="noStrike">
                <a:solidFill>
                  <a:schemeClr val="tx1"/>
                </a:solidFill>
                <a:latin typeface="Segoe UI Light" pitchFamily="34" charset="0"/>
                <a:ea typeface="+mn-ea"/>
                <a:cs typeface="+mn-cs"/>
              </a:rPr>
              <a:t>- </a:t>
            </a:r>
            <a:r>
              <a:rPr lang="pt-BR" u="sng"/>
              <a:t>https://docs.microsoft.com/pt-br/azure/billing/billing-understand-your-invoice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pt-BR" sz="2000"/>
              <a:t>Há </a:t>
            </a:r>
            <a:r>
              <a:rPr lang="pt-BR" sz="2000">
                <a:solidFill>
                  <a:schemeClr val="accent4"/>
                </a:solidFill>
              </a:rPr>
              <a:t>seis </a:t>
            </a:r>
            <a:r>
              <a:rPr lang="pt-BR" sz="2000"/>
              <a:t>principais fatores que afetam os custos:</a:t>
            </a:r>
          </a:p>
          <a:p>
            <a:r>
              <a:rPr lang="pt-BR" sz="2000" b="1"/>
              <a:t>Tipo de recurso</a:t>
            </a:r>
            <a:r>
              <a:rPr lang="pt-BR" sz="2000"/>
              <a:t>: Os custos são específicos do recurso. Portanto, o uso que um medidor rastreia e o número de medidores associados ao recurso dependem do tipo de recurso.</a:t>
            </a:r>
          </a:p>
          <a:p>
            <a:r>
              <a:rPr lang="pt-BR" sz="2000" b="1"/>
              <a:t>Serviços</a:t>
            </a:r>
            <a:r>
              <a:rPr lang="pt-BR" sz="2000"/>
              <a:t>: As taxas de uso e os períodos de cobrança do Azure podem ser diferentes entre clientes Enterprise, Web Direct e CSP.</a:t>
            </a:r>
          </a:p>
          <a:p>
            <a:r>
              <a:rPr lang="pt-BR" sz="2000" b="1"/>
              <a:t>Localização</a:t>
            </a:r>
            <a:r>
              <a:rPr lang="pt-BR" sz="2000"/>
              <a:t>: A infraestrutura do Azure é distribuída globalmente e os custos de uso podem variar entre os locais que oferecem produtos, serviços e recursos do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r>
              <a:rPr lang="pt-BR" b="1"/>
              <a:t>Observação sobre ordem de conteúdo no Learn e SkillPipe:</a:t>
            </a:r>
          </a:p>
          <a:p>
            <a:r>
              <a:rPr lang="pt-BR" b="0"/>
              <a:t>Slides 6-8</a:t>
            </a:r>
          </a:p>
          <a:p>
            <a:r>
              <a:rPr lang="pt-BR" b="0"/>
              <a:t>https://docs.microsoft.com/pt-br/learn/modules/plan-manage-azure-costs/4-purchase-azure-services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510314"/>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900" b="1" i="0" u="none" strike="noStrike">
                <a:solidFill>
                  <a:schemeClr val="tx1"/>
                </a:solidFill>
                <a:latin typeface="Segoe UI Light" pitchFamily="34" charset="0"/>
                <a:ea typeface="+mn-ea"/>
                <a:cs typeface="+mn-cs"/>
              </a:rPr>
              <a:t>Preços de uso do Azure </a:t>
            </a:r>
            <a:r>
              <a:rPr lang="pt-BR" sz="900" b="0" i="0" u="none" strike="noStrike">
                <a:solidFill>
                  <a:schemeClr val="tx1"/>
                </a:solidFill>
                <a:latin typeface="Segoe UI Light" pitchFamily="34" charset="0"/>
                <a:ea typeface="+mn-ea"/>
                <a:cs typeface="+mn-cs"/>
              </a:rPr>
              <a:t>- </a:t>
            </a:r>
            <a:r>
              <a:rPr lang="pt-BR" u="sng"/>
              <a:t>https://docs.microsoft.com/pt-br/azure/billing/billing-understand-your-invoice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r>
              <a:rPr lang="pt-BR" u="sng"/>
              <a:t>https://docs.microsoft.com/pt-br/azure/cost-management-billing/costs/cost-mgt-best-practices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pt-BR" sz="1800"/>
              <a:t>Há </a:t>
            </a:r>
            <a:r>
              <a:rPr lang="pt-BR" sz="1800">
                <a:solidFill>
                  <a:schemeClr val="accent4"/>
                </a:solidFill>
              </a:rPr>
              <a:t>seis </a:t>
            </a:r>
            <a:r>
              <a:rPr lang="pt-BR" sz="1800"/>
              <a:t>principais fatores que afetam os custos:</a:t>
            </a:r>
          </a:p>
          <a:p>
            <a:pPr>
              <a:lnSpc>
                <a:spcPct val="100000"/>
              </a:lnSpc>
              <a:spcAft>
                <a:spcPts val="0"/>
              </a:spcAft>
            </a:pPr>
            <a:br>
              <a:rPr lang="pt-BR" sz="850">
                <a:latin typeface="Segoe UI Light"/>
                <a:cs typeface="Segoe UI Light"/>
              </a:rPr>
            </a:br>
            <a:r>
              <a:rPr lang="pt-BR" sz="850" b="1">
                <a:latin typeface="Segoe UI Light"/>
                <a:cs typeface="Segoe UI Light"/>
              </a:rPr>
              <a:t>Largura de banda: </a:t>
            </a:r>
            <a:r>
              <a:rPr lang="pt-BR" sz="850">
                <a:latin typeface="Segoe UI Light"/>
                <a:cs typeface="Segoe UI Light"/>
              </a:rPr>
              <a:t>Algumas transferências de dados de entrada são gratuitas, como dados que entram em datacenters do Azure. Para transferências de dados de saída, como dados que saem dos datacenters do Azure, </a:t>
            </a:r>
            <a:br>
              <a:rPr lang="pt-BR" sz="850">
                <a:latin typeface="Segoe UI Light"/>
                <a:cs typeface="Segoe UI Light"/>
              </a:rPr>
            </a:br>
            <a:r>
              <a:rPr lang="pt-BR" sz="850">
                <a:latin typeface="Segoe UI Light"/>
                <a:cs typeface="Segoe UI Light"/>
              </a:rPr>
              <a:t>o preço é baseado em zonas. </a:t>
            </a:r>
          </a:p>
          <a:p>
            <a:r>
              <a:rPr lang="pt-BR" sz="850" b="1">
                <a:latin typeface="Segoe UI Light"/>
                <a:cs typeface="Segoe UI Light"/>
              </a:rPr>
              <a:t>Reservas do Azure</a:t>
            </a:r>
          </a:p>
          <a:p>
            <a:r>
              <a:rPr lang="pt-BR" sz="850">
                <a:latin typeface="Segoe UI Light"/>
                <a:cs typeface="Segoe UI Light"/>
              </a:rPr>
              <a:t>As reservas do Azure permitem que você pague antecipadamente um ano ou três anos de máquina virtual ou capacidade de computação do banco de dados SQL. O pagamento antecipado permitirá obter um desconto sobre os recursos que você usar. As reservas do Azure podem reduzir significativamente os custos de computação de máquina virtual ou banco de dados SQL — até 72% sobre os preços de pagamento conforme o uso com compromisso inicial de um ou três anos. As reservas oferecem um desconto na cobrança e não afetam o estado </a:t>
            </a:r>
            <a:br>
              <a:rPr lang="pt-BR" sz="850">
                <a:latin typeface="Segoe UI Light"/>
                <a:cs typeface="Segoe UI Light"/>
              </a:rPr>
            </a:br>
            <a:r>
              <a:rPr lang="pt-BR" sz="850">
                <a:latin typeface="Segoe UI Light"/>
                <a:cs typeface="Segoe UI Light"/>
              </a:rPr>
              <a:t>de tempo de execução das suas máquinas virtuais ou bancos de dados SQL.</a:t>
            </a:r>
          </a:p>
          <a:p>
            <a:r>
              <a:rPr lang="pt-BR" sz="850">
                <a:latin typeface="Segoe UI Light"/>
                <a:cs typeface="Segoe UI Light"/>
              </a:rPr>
              <a:t>Para obter mais informações, consulte </a:t>
            </a:r>
            <a:r>
              <a:rPr lang="pt-BR" sz="850">
                <a:latin typeface="Segoe UI Light"/>
                <a:cs typeface="Segoe UI Light"/>
                <a:hlinkClick r:id="rId3"/>
              </a:rPr>
              <a:t>O que são reservas do Azure?</a:t>
            </a:r>
            <a:r>
              <a:rPr lang="pt-BR" sz="850">
                <a:latin typeface="Segoe UI Light"/>
                <a:cs typeface="Segoe UI Light"/>
              </a:rPr>
              <a:t>.</a:t>
            </a:r>
          </a:p>
          <a:p>
            <a:r>
              <a:rPr lang="pt-BR" sz="850" b="1">
                <a:latin typeface="Segoe UI Light"/>
                <a:cs typeface="Segoe UI Light"/>
              </a:rPr>
              <a:t>Usar o Benefício Híbrido do Azure</a:t>
            </a:r>
          </a:p>
          <a:p>
            <a:r>
              <a:rPr lang="pt-BR" sz="850">
                <a:latin typeface="Segoe UI Light"/>
                <a:cs typeface="Segoe UI Light"/>
              </a:rPr>
              <a:t>Se você já tiver licenças do Windows Server ou SQL Server em suas implantações locais, poderá usar o programa de benefício híbrido do Azure para economizar no Azure. Com o benefício do Windows Server, cada licença cobre o custo do sistema operacional (até duas máquinas virtuais) e você paga apenas pelos custos de computação básica. Você pode usar as licenças existentes do SQL Server para economizar até 55% nas opções do banco de dados SQL baseado em vCore. As opções incluem SQL Server nas máquinas virtuais do Azure e SQL Server Integration Services.</a:t>
            </a:r>
          </a:p>
          <a:p>
            <a:endParaRPr lang="en-IE" sz="2800" dirty="0">
              <a:cs typeface="Segoe UI Light"/>
            </a:endParaRPr>
          </a:p>
          <a:p>
            <a:r>
              <a:rPr lang="pt-BR" sz="1400" b="1"/>
              <a:t>Observação sobre ordem de conteúdo no Learn e SkillPipe:</a:t>
            </a:r>
          </a:p>
          <a:p>
            <a:r>
              <a:rPr lang="pt-BR" sz="1400" b="0"/>
              <a:t>Slides 6-8</a:t>
            </a:r>
          </a:p>
          <a:p>
            <a:r>
              <a:rPr lang="pt-BR" sz="1400" b="0"/>
              <a:t>https://docs.microsoft.com/pt-br/learn/modules/plan-manage-azure-costs/4-purchase-azure-services</a:t>
            </a:r>
          </a:p>
          <a:p>
            <a:endParaRPr lang="en-IE" sz="2800" dirty="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58704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a:solidFill>
                  <a:schemeClr val="tx1"/>
                </a:solidFill>
                <a:latin typeface="Segoe UI Light" pitchFamily="34" charset="0"/>
                <a:ea typeface="+mn-ea"/>
                <a:cs typeface="+mn-cs"/>
              </a:rPr>
              <a:t>Observação: A </a:t>
            </a:r>
            <a:r>
              <a:rPr lang="pt-BR" sz="900" i="1">
                <a:solidFill>
                  <a:schemeClr val="tx1"/>
                </a:solidFill>
                <a:latin typeface="Segoe UI Light" pitchFamily="34" charset="0"/>
                <a:ea typeface="+mn-ea"/>
                <a:cs typeface="+mn-cs"/>
              </a:rPr>
              <a:t>calculadora de preços</a:t>
            </a:r>
            <a:r>
              <a:rPr lang="pt-BR" sz="900">
                <a:solidFill>
                  <a:schemeClr val="tx1"/>
                </a:solidFill>
                <a:latin typeface="Segoe UI Light" pitchFamily="34" charset="0"/>
                <a:ea typeface="+mn-ea"/>
                <a:cs typeface="+mn-cs"/>
              </a:rPr>
              <a:t> fornece estimativas, não cotações de preços reais. Os preços reais podem variar conforme a data de compra, a moeda de pagamento e o tipo de cliente do Azure.</a:t>
            </a:r>
          </a:p>
          <a:p>
            <a:endParaRPr lang="en-IE" sz="900" kern="1200" dirty="0">
              <a:solidFill>
                <a:schemeClr val="tx1"/>
              </a:solidFill>
              <a:effectLst/>
              <a:latin typeface="Segoe UI Light" pitchFamily="34" charset="0"/>
              <a:ea typeface="+mn-ea"/>
              <a:cs typeface="+mn-cs"/>
            </a:endParaRPr>
          </a:p>
          <a:p>
            <a:r>
              <a:rPr lang="pt-BR" b="1"/>
              <a:t>Observação sobre ordem de conteúdo no Learn e SkillPipe:</a:t>
            </a:r>
          </a:p>
          <a:p>
            <a:r>
              <a:rPr lang="pt-BR" b="0"/>
              <a:t>Slides 6-8</a:t>
            </a:r>
          </a:p>
          <a:p>
            <a:r>
              <a:rPr lang="pt-BR" b="0"/>
              <a:t>https://docs.microsoft.com/pt-br/learn/modules/plan-manage-azure-costs/4-purchase-azure-services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158932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pt-BR" sz="1200" b="1">
                <a:solidFill>
                  <a:schemeClr val="tx1"/>
                </a:solidFill>
                <a:latin typeface="Segoe UI Light" pitchFamily="34" charset="0"/>
                <a:ea typeface="+mn-ea"/>
                <a:cs typeface="+mn-cs"/>
              </a:rPr>
              <a:t>Calculadora de TCO </a:t>
            </a:r>
            <a:r>
              <a:rPr lang="pt-BR" sz="1200" b="0">
                <a:solidFill>
                  <a:schemeClr val="tx1"/>
                </a:solidFill>
                <a:latin typeface="Segoe UI Light" pitchFamily="34" charset="0"/>
                <a:ea typeface="+mn-ea"/>
                <a:cs typeface="+mn-cs"/>
              </a:rPr>
              <a:t>- </a:t>
            </a:r>
            <a:r>
              <a:rPr lang="pt-BR" u="sng"/>
              <a:t>https://azure.microsoft.com/pt-br/pricing/tco/calculator/</a:t>
            </a:r>
          </a:p>
          <a:p>
            <a:pPr>
              <a:defRPr/>
            </a:pPr>
            <a:endParaRPr lang="en-IE" u="sng" dirty="0"/>
          </a:p>
          <a:p>
            <a:pPr>
              <a:defRPr/>
            </a:pPr>
            <a:r>
              <a:rPr lang="pt-BR" b="1" u="none"/>
              <a:t>Observação sobre ordem de conteúdo no Learn e SkillPipe:</a:t>
            </a:r>
          </a:p>
          <a:p>
            <a:pPr>
              <a:defRPr/>
            </a:pPr>
            <a:r>
              <a:rPr lang="pt-BR" b="0" u="none"/>
              <a:t>https://docs.microsoft.com/pt-br/learn/modules/plan-manage-azure-costs/2-compare-costs-tco-calculator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6489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Slides 1-5</a:t>
            </a:r>
          </a:p>
          <a:p>
            <a:r>
              <a:rPr lang="pt-BR"/>
              <a:t>https://docs.microsoft.com/pt-br/learn/modules/secure-access-azure-identity-services/1-introduction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06568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900" b="1" i="0" u="none" strike="noStrike">
                <a:solidFill>
                  <a:schemeClr val="tx1"/>
                </a:solidFill>
                <a:latin typeface="Segoe UI Light" pitchFamily="34" charset="0"/>
                <a:ea typeface="+mn-ea"/>
                <a:cs typeface="+mn-cs"/>
              </a:rPr>
              <a:t>Observação</a:t>
            </a:r>
            <a:r>
              <a:rPr lang="pt-BR" sz="900" b="0" i="0" u="none" strike="noStrike">
                <a:solidFill>
                  <a:schemeClr val="tx1"/>
                </a:solidFill>
                <a:latin typeface="Segoe UI Light" pitchFamily="34" charset="0"/>
                <a:ea typeface="+mn-ea"/>
                <a:cs typeface="+mn-cs"/>
              </a:rPr>
              <a:t>: Para obter mais informações sobre gerenciamento de custos, consulte </a:t>
            </a:r>
            <a:r>
              <a:rPr lang="pt-BR" u="sng"/>
              <a:t>https://azure.microsoft.com/pt-br/services/cost-management/</a:t>
            </a:r>
          </a:p>
          <a:p>
            <a:endParaRPr lang="en-US" dirty="0"/>
          </a:p>
          <a:p>
            <a:r>
              <a:rPr lang="pt-BR" b="1"/>
              <a:t>Observação sobre ordem de conteúdo no Learn e SkillPipe:</a:t>
            </a:r>
          </a:p>
          <a:p>
            <a:r>
              <a:rPr lang="pt-BR"/>
              <a:t>Slides 12-13</a:t>
            </a:r>
          </a:p>
          <a:p>
            <a:r>
              <a:rPr lang="pt-BR"/>
              <a:t>https://docs.microsoft.com/pt-br/learn/modules/plan-manage-azure-costs/6-manage-minimize-total-cost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83364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Slides 12-13</a:t>
            </a:r>
          </a:p>
          <a:p>
            <a:r>
              <a:rPr lang="pt-BR"/>
              <a:t>https://docs.microsoft.com/pt-br/learn/modules/plan-manage-azure-costs/6-manage-minimize-total-cost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49894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Slides 14-15</a:t>
            </a:r>
          </a:p>
          <a:p>
            <a:r>
              <a:rPr lang="pt-BR" b="0"/>
              <a:t>https://docs.microsoft.com/pt-br/learn/modules/choose-azure-services-sla-lifecycle/1-introduction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99195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a:latin typeface="Segoe UI" panose="020B0502040204020203" pitchFamily="34" charset="0"/>
                <a:cs typeface="Segoe UI" panose="020B0502040204020203" pitchFamily="34" charset="0"/>
                <a:sym typeface="Wingdings" panose="05000000000000000000" pitchFamily="2" charset="2"/>
              </a:rPr>
              <a:t>Para obter mais informações sobre o SLA  https://docs.microsoft.com/pt-br/office365/servicedescriptions/office-365-platform-service-description/service-level-agreement</a:t>
            </a:r>
          </a:p>
          <a:p>
            <a:r>
              <a:rPr lang="pt-BR" sz="900">
                <a:latin typeface="Segoe UI" panose="020B0502040204020203" pitchFamily="34" charset="0"/>
                <a:cs typeface="Segoe UI" panose="020B0502040204020203" pitchFamily="34" charset="0"/>
              </a:rPr>
              <a:t>Os SLAs definem o compromisso da Microsoft com um serviço ou produto do Azure.</a:t>
            </a:r>
          </a:p>
          <a:p>
            <a:r>
              <a:rPr lang="pt-BR" sz="900">
                <a:latin typeface="Segoe UI" panose="020B0502040204020203" pitchFamily="34" charset="0"/>
                <a:cs typeface="Segoe UI" panose="020B0502040204020203" pitchFamily="34" charset="0"/>
              </a:rPr>
              <a:t>SLAs individuais estão disponíveis para cada serviço e produto do Azure.</a:t>
            </a:r>
          </a:p>
          <a:p>
            <a:r>
              <a:rPr lang="pt-BR" sz="900">
                <a:latin typeface="Segoe UI" panose="020B0502040204020203" pitchFamily="34" charset="0"/>
                <a:cs typeface="Segoe UI" panose="020B0502040204020203" pitchFamily="34" charset="0"/>
              </a:rPr>
              <a:t>Os SLAs também definem o que acontece se um serviço ou produto não atender aos compromissos de disponibilidade designados.</a:t>
            </a:r>
          </a:p>
          <a:p>
            <a:endParaRPr lang="en-IE" sz="900" dirty="0">
              <a:latin typeface="Segoe UI" panose="020B0502040204020203" pitchFamily="34" charset="0"/>
              <a:cs typeface="Segoe UI" panose="020B0502040204020203" pitchFamily="34" charset="0"/>
            </a:endParaRPr>
          </a:p>
          <a:p>
            <a:r>
              <a:rPr lang="pt-BR" sz="900" b="1">
                <a:latin typeface="Segoe UI" panose="020B0502040204020203" pitchFamily="34" charset="0"/>
                <a:cs typeface="Segoe UI" panose="020B0502040204020203" pitchFamily="34" charset="0"/>
              </a:rPr>
              <a:t>Observação sobre ordem de conteúdo no Learn e SkillPipe:</a:t>
            </a:r>
          </a:p>
          <a:p>
            <a:r>
              <a:rPr lang="pt-BR" b="0"/>
              <a:t>Slides 16-17</a:t>
            </a:r>
          </a:p>
          <a:p>
            <a:r>
              <a:rPr lang="pt-BR" b="0"/>
              <a:t>https://docs.microsoft.com/pt-br/learn/modules/choose-azure-services-sla-lifecycle/2-what-are-service-level-agreements</a:t>
            </a:r>
          </a:p>
          <a:p>
            <a:r>
              <a:rPr lang="pt-BR" b="0"/>
              <a:t>https://docs.microsoft.com/pt-br/learn/modules/choose-azure-services-sla-lifecycle/3-define-application-sla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755714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791200" cy="4114800"/>
          </a:xfrm>
        </p:spPr>
        <p:txBody>
          <a:bodyPr/>
          <a:lstStyle/>
          <a:p>
            <a:r>
              <a:rPr lang="pt-BR" sz="900">
                <a:solidFill>
                  <a:schemeClr val="tx1"/>
                </a:solidFill>
                <a:latin typeface="Segoe UI Light" pitchFamily="34" charset="0"/>
                <a:ea typeface="+mn-ea"/>
                <a:cs typeface="+mn-cs"/>
              </a:rPr>
              <a:t>Você pode querer navegar para alguns SLAs diretamente em https://azure.microsoft.com/pt-br/support/legal/sla/summary/ e explorar um ou dois como exemplos.</a:t>
            </a:r>
          </a:p>
          <a:p>
            <a:pPr lvl="1"/>
            <a:r>
              <a:rPr lang="pt-BR" sz="900">
                <a:latin typeface="Segoe UI Semilight" panose="020B0402040204020203" pitchFamily="34" charset="0"/>
                <a:cs typeface="Segoe UI Semilight" panose="020B0402040204020203" pitchFamily="34" charset="0"/>
              </a:rPr>
              <a:t>As metas de desempenho são expressas como garantias de tempo de atividade e conectividade.</a:t>
            </a:r>
          </a:p>
          <a:p>
            <a:pPr lvl="1"/>
            <a:r>
              <a:rPr lang="pt-BR" sz="900">
                <a:latin typeface="Segoe UI Semilight" panose="020B0402040204020203" pitchFamily="34" charset="0"/>
                <a:cs typeface="Segoe UI Semilight" panose="020B0402040204020203" pitchFamily="34" charset="0"/>
              </a:rPr>
              <a:t>As metas de desempenho variam de 99% a 99,999%.</a:t>
            </a:r>
          </a:p>
          <a:p>
            <a:pPr lvl="1"/>
            <a:r>
              <a:rPr lang="pt-BR" sz="900">
                <a:latin typeface="Segoe UI Semilight" panose="020B0402040204020203" pitchFamily="34" charset="0"/>
                <a:cs typeface="Segoe UI Semilight" panose="020B0402040204020203" pitchFamily="34" charset="0"/>
              </a:rPr>
              <a:t>Se um serviço não atender às garantias, uma porcentagem das taxas de serviço mensais poderá ser creditada</a:t>
            </a:r>
          </a:p>
          <a:p>
            <a:pPr lvl="1"/>
            <a:r>
              <a:rPr lang="pt-BR" sz="900">
                <a:latin typeface="Segoe UI Semilight" panose="020B0402040204020203" pitchFamily="34" charset="0"/>
                <a:cs typeface="Segoe UI Semilight" panose="020B0402040204020203" pitchFamily="34" charset="0"/>
              </a:rPr>
              <a:t>Nem todos os serviços têm um SLA</a:t>
            </a:r>
          </a:p>
          <a:p>
            <a:endParaRPr lang="en-IE" sz="900" kern="1200" dirty="0">
              <a:solidFill>
                <a:schemeClr val="tx1"/>
              </a:solidFill>
              <a:effectLst/>
              <a:latin typeface="Segoe UI Light" pitchFamily="34" charset="0"/>
              <a:ea typeface="+mn-ea"/>
              <a:cs typeface="+mn-cs"/>
            </a:endParaRPr>
          </a:p>
          <a:p>
            <a:r>
              <a:rPr lang="pt-BR" sz="1000" b="1">
                <a:latin typeface="Segoe UI" panose="020B0502040204020203" pitchFamily="34" charset="0"/>
                <a:cs typeface="Segoe UI" panose="020B0502040204020203" pitchFamily="34" charset="0"/>
              </a:rPr>
              <a:t>Observação sobre ordem de conteúdo no Learn e SkillPipe:</a:t>
            </a:r>
          </a:p>
          <a:p>
            <a:r>
              <a:rPr lang="pt-BR" sz="900" b="0"/>
              <a:t>Slides 16-17</a:t>
            </a:r>
          </a:p>
          <a:p>
            <a:r>
              <a:rPr lang="pt-BR" sz="900" b="0"/>
              <a:t>https://docs.microsoft.com/pt-br/learn/modules/choose-azure-services-sla-lifecycle/2-what-are-service-level-agreements</a:t>
            </a:r>
          </a:p>
          <a:p>
            <a:r>
              <a:rPr lang="pt-BR" sz="900" b="0"/>
              <a:t>https://docs.microsoft.com/pt-br/learn/modules/choose-azure-services-sla-lifecycle/3-define-application-sla</a:t>
            </a:r>
          </a:p>
          <a:p>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878807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584371" cy="4114800"/>
          </a:xfrm>
        </p:spPr>
        <p:txBody>
          <a:bodyPr/>
          <a:lstStyle/>
          <a:p>
            <a:r>
              <a:rPr lang="pt-BR" b="1"/>
              <a:t>Observação sobre ordem de conteúdo no Learn e SkillPipe:</a:t>
            </a:r>
          </a:p>
          <a:p>
            <a:r>
              <a:rPr lang="pt-BR" b="0"/>
              <a:t>https://docs.microsoft.com/pt-br/learn/modules/choose-azure-services-sla-lifecycle/4-design-application-meet-sla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12630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0" i="0" u="none" strike="noStrike">
                <a:solidFill>
                  <a:schemeClr val="tx1"/>
                </a:solidFill>
                <a:latin typeface="Segoe UI Light" pitchFamily="34" charset="0"/>
                <a:ea typeface="+mn-ea"/>
                <a:cs typeface="+mn-cs"/>
              </a:rPr>
              <a:t>Algumas versões prévias do recurso</a:t>
            </a:r>
            <a:r>
              <a:rPr lang="pt-BR" sz="900" b="0" u="none" strike="noStrike">
                <a:solidFill>
                  <a:schemeClr val="tx1"/>
                </a:solidFill>
                <a:latin typeface="Segoe UI Light" pitchFamily="34" charset="0"/>
                <a:ea typeface="+mn-ea"/>
                <a:cs typeface="+mn-cs"/>
              </a:rPr>
              <a:t> não são cobertas pelo suporte ao cliente.</a:t>
            </a:r>
          </a:p>
          <a:p>
            <a:endParaRPr lang="en-IE" sz="900" b="0" i="1" u="none" strike="noStrike" kern="1200" dirty="0">
              <a:solidFill>
                <a:schemeClr val="tx1"/>
              </a:solidFill>
              <a:effectLst/>
              <a:latin typeface="Segoe UI Light" pitchFamily="34" charset="0"/>
              <a:ea typeface="+mn-ea"/>
              <a:cs typeface="+mn-cs"/>
            </a:endParaRPr>
          </a:p>
          <a:p>
            <a:r>
              <a:rPr lang="pt-BR" sz="900" b="0" i="0" u="none" strike="noStrike">
                <a:solidFill>
                  <a:schemeClr val="tx1"/>
                </a:solidFill>
                <a:latin typeface="Segoe UI Light" pitchFamily="34" charset="0"/>
                <a:ea typeface="+mn-ea"/>
                <a:cs typeface="+mn-cs"/>
              </a:rPr>
              <a:t>Para saber mais sobre as versões prévias do Azure, visite</a:t>
            </a:r>
            <a:br>
              <a:rPr lang="pt-BR" sz="900" b="0" i="0" u="none" strike="noStrike">
                <a:solidFill>
                  <a:schemeClr val="tx1"/>
                </a:solidFill>
                <a:latin typeface="Segoe UI Light" pitchFamily="34" charset="0"/>
                <a:ea typeface="+mn-ea"/>
                <a:cs typeface="+mn-cs"/>
              </a:rPr>
            </a:br>
            <a:r>
              <a:rPr lang="pt-BR">
                <a:hlinkClick r:id="rId3"/>
              </a:rPr>
              <a:t>https://azure.microsoft.com/pt-br/support/legal/preview-supplemental-terms/</a:t>
            </a:r>
          </a:p>
          <a:p>
            <a:endParaRPr lang="en-US" dirty="0"/>
          </a:p>
          <a:p>
            <a:r>
              <a:rPr lang="pt-BR" b="1"/>
              <a:t>Observação sobre ordem de conteúdo no Learn e SkillPipe:</a:t>
            </a:r>
          </a:p>
          <a:p>
            <a:r>
              <a:rPr lang="pt-BR" b="0"/>
              <a:t>Slides 20-21</a:t>
            </a:r>
          </a:p>
          <a:p>
            <a:r>
              <a:rPr lang="pt-BR" b="0"/>
              <a:t>https://docs.microsoft.com/pt-br/learn/modules/choose-azure-services-sla-lifecycle/5-access-preview-services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576107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0" i="0" u="none" strike="noStrike">
                <a:solidFill>
                  <a:schemeClr val="tx1"/>
                </a:solidFill>
                <a:latin typeface="Segoe UI Light" pitchFamily="34" charset="0"/>
                <a:ea typeface="+mn-ea"/>
                <a:cs typeface="+mn-cs"/>
              </a:rPr>
              <a:t>Para saber mais sobre as atualizações do Azure, consulte</a:t>
            </a:r>
            <a:r>
              <a:rPr lang="pt-BR"/>
              <a:t>https://azure.microsoft.com/pt-br/updates/ </a:t>
            </a:r>
          </a:p>
          <a:p>
            <a:endParaRPr lang="en-US" dirty="0"/>
          </a:p>
          <a:p>
            <a:r>
              <a:rPr lang="pt-BR" b="1"/>
              <a:t>Observação sobre ordem de conteúdo no Learn e SkillPipe:</a:t>
            </a:r>
          </a:p>
          <a:p>
            <a:r>
              <a:rPr lang="pt-BR" b="0"/>
              <a:t>Slides 20-21</a:t>
            </a:r>
          </a:p>
          <a:p>
            <a:r>
              <a:rPr lang="pt-BR" b="0"/>
              <a:t>https://docs.microsoft.com/pt-br/learn/modules/choose-azure-services-sla-lifecycle/5-access-preview-services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75944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646489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0670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Slides 1-5</a:t>
            </a:r>
          </a:p>
          <a:p>
            <a:r>
              <a:rPr lang="pt-BR"/>
              <a:t>https://docs.microsoft.com/pt-br/learn/modules/secure-access-azure-identity-services/1-introduction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80802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055601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230646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441190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68246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049797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2347287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2:35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942562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2/28/2022 2:37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61167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882" b="0" i="0" u="none" strike="noStrike">
                <a:solidFill>
                  <a:schemeClr val="tx1"/>
                </a:solidFill>
                <a:latin typeface="Segoe UI Light" pitchFamily="34" charset="0"/>
                <a:ea typeface="+mn-ea"/>
                <a:cs typeface="+mn-cs"/>
              </a:rPr>
              <a:t>✔️</a:t>
            </a:r>
            <a:r>
              <a:rPr lang="pt-BR" sz="900" b="0" i="0" u="none" strike="noStrike">
                <a:solidFill>
                  <a:schemeClr val="tx1"/>
                </a:solidFill>
                <a:latin typeface="Segoe UI Light" pitchFamily="34" charset="0"/>
                <a:ea typeface="+mn-ea"/>
                <a:cs typeface="+mn-cs"/>
              </a:rPr>
              <a:t>A autenticação às vezes é abreviada como </a:t>
            </a:r>
            <a:r>
              <a:rPr lang="pt-BR" sz="900" b="0" i="1" u="none" strike="noStrike">
                <a:solidFill>
                  <a:schemeClr val="tx1"/>
                </a:solidFill>
                <a:latin typeface="Segoe UI Light" pitchFamily="34" charset="0"/>
                <a:ea typeface="+mn-ea"/>
                <a:cs typeface="+mn-cs"/>
              </a:rPr>
              <a:t>AuthN</a:t>
            </a:r>
            <a:r>
              <a:rPr lang="pt-BR" sz="900" b="0" i="0" u="none" strike="noStrike">
                <a:solidFill>
                  <a:schemeClr val="tx1"/>
                </a:solidFill>
                <a:latin typeface="Segoe UI Light" pitchFamily="34" charset="0"/>
                <a:ea typeface="+mn-ea"/>
                <a:cs typeface="+mn-cs"/>
              </a:rPr>
              <a:t>, e a autorização às vezes é abreviada como </a:t>
            </a:r>
            <a:r>
              <a:rPr lang="pt-BR" sz="900" b="0" i="1" u="none" strike="noStrike">
                <a:solidFill>
                  <a:schemeClr val="tx1"/>
                </a:solidFill>
                <a:latin typeface="Segoe UI Light" pitchFamily="34" charset="0"/>
                <a:ea typeface="+mn-ea"/>
                <a:cs typeface="+mn-cs"/>
              </a:rPr>
              <a:t>AuthZ</a:t>
            </a:r>
            <a:r>
              <a:rPr lang="pt-BR" sz="900" b="0" i="0" u="none" strike="noStrike">
                <a:solidFill>
                  <a:schemeClr val="tx1"/>
                </a:solidFill>
                <a:latin typeface="Segoe UI Light" pitchFamily="34" charset="0"/>
                <a:ea typeface="+mn-ea"/>
                <a:cs typeface="+mn-cs"/>
              </a:rPr>
              <a:t>.</a:t>
            </a:r>
          </a:p>
          <a:p>
            <a:endParaRPr lang="en-US" dirty="0"/>
          </a:p>
          <a:p>
            <a:pPr marL="0" indent="0">
              <a:buNone/>
            </a:pPr>
            <a:r>
              <a:rPr lang="pt-BR" b="1"/>
              <a:t>Autenticação</a:t>
            </a:r>
          </a:p>
          <a:p>
            <a:pPr marL="171450" indent="-171450">
              <a:buFont typeface="Arial" panose="020B0604020202020204" pitchFamily="34" charset="0"/>
              <a:buChar char="•"/>
            </a:pPr>
            <a:r>
              <a:rPr lang="pt-BR"/>
              <a:t>Identifica a pessoa ou serviço buscando acesso a um recurso. </a:t>
            </a:r>
          </a:p>
          <a:p>
            <a:pPr marL="171450" indent="-171450">
              <a:buFont typeface="Arial" panose="020B0604020202020204" pitchFamily="34" charset="0"/>
              <a:buChar char="•"/>
            </a:pPr>
            <a:r>
              <a:rPr lang="pt-BR"/>
              <a:t>Solicita credenciais de acesso legítimo.</a:t>
            </a:r>
          </a:p>
          <a:p>
            <a:pPr marL="171450" indent="-171450">
              <a:buFont typeface="Arial" panose="020B0604020202020204" pitchFamily="34" charset="0"/>
              <a:buChar char="•"/>
            </a:pPr>
            <a:r>
              <a:rPr lang="pt-BR"/>
              <a:t>Base para criar princípios de identidade e controle de acesso seguros.</a:t>
            </a:r>
          </a:p>
          <a:p>
            <a:pPr marL="0" indent="0">
              <a:buNone/>
            </a:pPr>
            <a:r>
              <a:rPr lang="pt-BR" b="1"/>
              <a:t>Autorização</a:t>
            </a:r>
          </a:p>
          <a:p>
            <a:pPr marL="171450" indent="-171450">
              <a:buFont typeface="Arial" panose="020B0604020202020204" pitchFamily="34" charset="0"/>
              <a:buChar char="•"/>
            </a:pPr>
            <a:r>
              <a:rPr lang="pt-BR"/>
              <a:t>Determina o nível de acesso de uma pessoa ou serviço autenticado.</a:t>
            </a:r>
          </a:p>
          <a:p>
            <a:pPr marL="171450" indent="-171450">
              <a:buFont typeface="Arial" panose="020B0604020202020204" pitchFamily="34" charset="0"/>
              <a:buChar char="•"/>
            </a:pPr>
            <a:r>
              <a:rPr lang="pt-BR"/>
              <a:t>Define quais dados eles podem acessar e o que podem fazer com eles.</a:t>
            </a:r>
          </a:p>
          <a:p>
            <a:pPr marL="0" indent="0">
              <a:buFont typeface="Arial" panose="020B0604020202020204" pitchFamily="34" charset="0"/>
              <a:buNone/>
            </a:pPr>
            <a:endParaRPr lang="en-US" dirty="0"/>
          </a:p>
          <a:p>
            <a:r>
              <a:rPr lang="pt-BR" b="1"/>
              <a:t>Observação sobre ordem de conteúdo no Learn e SkillPipe:</a:t>
            </a:r>
          </a:p>
          <a:p>
            <a:r>
              <a:rPr lang="pt-BR" b="0"/>
              <a:t>https://docs.microsoft.com/pt-br/learn/modules/secure-access-azure-identity-services/2-compare-authentication-authorization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806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BR" sz="900" b="0" i="1"/>
              <a:t>Discuta o que poderia se qualificar para cada um dos itens listados</a:t>
            </a:r>
          </a:p>
          <a:p>
            <a:pPr marL="171450" indent="-171450">
              <a:buFont typeface="Arial" panose="020B0604020202020204" pitchFamily="34" charset="0"/>
              <a:buChar char="•"/>
            </a:pPr>
            <a:r>
              <a:rPr lang="pt-BR" sz="900" b="1" i="1"/>
              <a:t>Algo que você sabe</a:t>
            </a:r>
            <a:r>
              <a:rPr lang="pt-BR" sz="900" i="1"/>
              <a:t>:</a:t>
            </a:r>
            <a:r>
              <a:rPr lang="pt-BR" sz="900"/>
              <a:t> Pode ser uma senha ou a resposta a uma pergunta de segurança.</a:t>
            </a:r>
          </a:p>
          <a:p>
            <a:pPr marL="171450" indent="-171450">
              <a:buFont typeface="Arial" panose="020B0604020202020204" pitchFamily="34" charset="0"/>
              <a:buChar char="•"/>
            </a:pPr>
            <a:r>
              <a:rPr lang="pt-BR" sz="900" b="1" i="1"/>
              <a:t>Algo que você tem</a:t>
            </a:r>
            <a:r>
              <a:rPr lang="pt-BR" sz="900" i="1"/>
              <a:t>:</a:t>
            </a:r>
            <a:r>
              <a:rPr lang="pt-BR" sz="900"/>
              <a:t> Pode ser um aplicativo móvel que recebe uma notificação ou um dispositivo de geração de tokens.</a:t>
            </a:r>
          </a:p>
          <a:p>
            <a:pPr marL="171450" indent="-171450">
              <a:buFont typeface="Arial" panose="020B0604020202020204" pitchFamily="34" charset="0"/>
              <a:buChar char="•"/>
            </a:pPr>
            <a:r>
              <a:rPr lang="pt-BR" sz="900" b="1" i="1"/>
              <a:t>Algo que você é</a:t>
            </a:r>
            <a:r>
              <a:rPr lang="pt-BR" sz="900" i="1"/>
              <a:t>:</a:t>
            </a:r>
            <a:r>
              <a:rPr lang="pt-BR" sz="900"/>
              <a:t> Normalmente é algum tipo de propriedade biométrica, como a leitura de impressão digital ou reconhecimento facial, usada em muitos dispositivos móveis.</a:t>
            </a:r>
          </a:p>
          <a:p>
            <a:endParaRPr lang="en-IE" sz="900" b="0" i="0" u="none" strike="noStrike" kern="1200" dirty="0">
              <a:solidFill>
                <a:schemeClr val="tx1"/>
              </a:solidFill>
              <a:effectLst/>
              <a:latin typeface="Segoe UI Light" pitchFamily="34" charset="0"/>
              <a:ea typeface="+mn-ea"/>
              <a:cs typeface="+mn-cs"/>
            </a:endParaRPr>
          </a:p>
          <a:p>
            <a:r>
              <a:rPr lang="pt-BR" sz="900" b="1">
                <a:solidFill>
                  <a:schemeClr val="tx1"/>
                </a:solidFill>
                <a:latin typeface="Segoe UI Light" pitchFamily="34" charset="0"/>
                <a:ea typeface="+mn-ea"/>
                <a:cs typeface="+mn-cs"/>
              </a:rPr>
              <a:t>MFA - </a:t>
            </a:r>
            <a:r>
              <a:rPr lang="pt-BR" sz="900">
                <a:solidFill>
                  <a:schemeClr val="tx1"/>
                </a:solidFill>
                <a:latin typeface="Segoe UI Light" pitchFamily="34" charset="0"/>
                <a:ea typeface="+mn-ea"/>
                <a:cs typeface="+mn-cs"/>
              </a:rPr>
              <a:t> </a:t>
            </a:r>
            <a:r>
              <a:rPr lang="pt-BR" sz="900" b="0" i="0" u="none" strike="noStrike">
                <a:solidFill>
                  <a:schemeClr val="tx1"/>
                </a:solidFill>
                <a:latin typeface="Segoe UI Light" pitchFamily="34" charset="0"/>
                <a:ea typeface="+mn-ea"/>
                <a:cs typeface="+mn-cs"/>
              </a:rPr>
              <a:t>https://docs.microsoft.com/pt-br/azure/active-directory/authentication/concept-mfa-howitworks</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a:t>
            </a:r>
          </a:p>
          <a:p>
            <a:r>
              <a:rPr lang="pt-BR" sz="900" b="0">
                <a:solidFill>
                  <a:schemeClr val="tx1"/>
                </a:solidFill>
                <a:latin typeface="Segoe UI Light" pitchFamily="34" charset="0"/>
                <a:ea typeface="+mn-ea"/>
                <a:cs typeface="+mn-cs"/>
              </a:rPr>
              <a:t>Slides 7 e 9</a:t>
            </a:r>
          </a:p>
          <a:p>
            <a:r>
              <a:rPr lang="pt-BR" sz="900" b="0">
                <a:solidFill>
                  <a:schemeClr val="tx1"/>
                </a:solidFill>
                <a:latin typeface="Segoe UI Light" pitchFamily="34" charset="0"/>
                <a:ea typeface="+mn-ea"/>
                <a:cs typeface="+mn-cs"/>
              </a:rPr>
              <a:t>https://docs.microsoft.com/pt-br/learn/modules/secure-access-azure-identity-services/2-compare-authentication-authorization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6028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399"/>
            <a:ext cx="5791201" cy="4466771"/>
          </a:xfrm>
        </p:spPr>
        <p:txBody>
          <a:bodyPr/>
          <a:lstStyle/>
          <a:p>
            <a:pPr marL="0" indent="0">
              <a:buFont typeface="Arial" panose="020B0604020202020204" pitchFamily="34" charset="0"/>
              <a:buNone/>
            </a:pPr>
            <a:r>
              <a:rPr lang="pt-BR" sz="900" b="1">
                <a:solidFill>
                  <a:schemeClr val="tx1"/>
                </a:solidFill>
                <a:latin typeface="Segoe UI Light" pitchFamily="34" charset="0"/>
                <a:ea typeface="+mn-ea"/>
                <a:cs typeface="+mn-cs"/>
              </a:rPr>
              <a:t>Azure AD </a:t>
            </a:r>
            <a:r>
              <a:rPr lang="pt-BR" sz="900">
                <a:solidFill>
                  <a:schemeClr val="tx1"/>
                </a:solidFill>
                <a:latin typeface="Segoe UI Light" pitchFamily="34" charset="0"/>
                <a:ea typeface="+mn-ea"/>
                <a:cs typeface="+mn-cs"/>
              </a:rPr>
              <a:t>- </a:t>
            </a:r>
            <a:r>
              <a:rPr lang="pt-BR" sz="900" b="0" i="0" u="none" strike="noStrike">
                <a:solidFill>
                  <a:schemeClr val="tx1"/>
                </a:solidFill>
                <a:latin typeface="Segoe UI Light" pitchFamily="34" charset="0"/>
                <a:ea typeface="+mn-ea"/>
                <a:cs typeface="+mn-cs"/>
              </a:rPr>
              <a:t>https://azure.microsoft.com/pt-br/services/active-directory/</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pt-BR" sz="1700" b="1"/>
              <a:t>Locatário do Azure</a:t>
            </a:r>
          </a:p>
          <a:p>
            <a:r>
              <a:rPr lang="pt-BR" sz="1700">
                <a:latin typeface="+mn-lt"/>
              </a:rPr>
              <a:t>Uma instância dedicada e confiável do Azure AD que é criada automaticamente quando sua organização assina um serviço de nuvem da Microsoft, como Microsoft Azure, Microsoft Intune ou Office 365. Um locatário do Azure representa uma única organização.</a:t>
            </a:r>
          </a:p>
          <a:p>
            <a:r>
              <a:rPr lang="pt-BR" sz="1700" b="1"/>
              <a:t>Diretório do Azure AD</a:t>
            </a:r>
          </a:p>
          <a:p>
            <a:r>
              <a:rPr lang="pt-BR" sz="1700">
                <a:latin typeface="+mn-lt"/>
              </a:rPr>
              <a:t>Cada locatário do Azure tem um diretório do Azure AD dedicado e confiável. O diretório do Azure AD inclui os usuários, grupos e aplicativos do locatário e é usado para executar funções de gerenciamento de identidades e acesso para recursos de locatário.</a:t>
            </a:r>
          </a:p>
          <a:p>
            <a:endParaRPr lang="en-US" sz="1700" dirty="0">
              <a:latin typeface="+mn-lt"/>
            </a:endParaRPr>
          </a:p>
          <a:p>
            <a:r>
              <a:rPr lang="pt-BR" sz="1700" b="1">
                <a:latin typeface="+mn-lt"/>
              </a:rPr>
              <a:t>Observação sobre ordem de conteúdo no Learn e SkillPipe: </a:t>
            </a:r>
          </a:p>
          <a:p>
            <a:r>
              <a:rPr lang="pt-BR" sz="1700">
                <a:latin typeface="+mn-lt"/>
              </a:rPr>
              <a:t>https://docs.microsoft.com/pt-br/learn/modules/secure-access-azure-identity-services/3-what-is-azure-active-directory</a:t>
            </a:r>
          </a:p>
          <a:p>
            <a:pPr marL="0" indent="0">
              <a:buFont typeface="Arial" panose="020B0604020202020204" pitchFamily="34" charset="0"/>
              <a:buNone/>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3815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234940" cy="4114800"/>
          </a:xfrm>
        </p:spPr>
        <p:txBody>
          <a:bodyPr/>
          <a:lstStyle/>
          <a:p>
            <a:r>
              <a:rPr lang="pt-BR">
                <a:hlinkClick r:id="rId3"/>
              </a:rPr>
              <a:t>https://docs.microsoft.com/pt-br/azure/active-directory/conditional-access/overview</a:t>
            </a:r>
          </a:p>
          <a:p>
            <a:endParaRPr lang="en-US" dirty="0"/>
          </a:p>
          <a:p>
            <a:pPr algn="l"/>
            <a:r>
              <a:rPr lang="pt-BR" b="0" i="0">
                <a:solidFill>
                  <a:srgbClr val="171717"/>
                </a:solidFill>
                <a:latin typeface="Segoe UI" panose="020B0502040204020203" pitchFamily="34" charset="0"/>
              </a:rPr>
              <a:t>O parâmetro de segurança moderno agora se estende além da rede da organização para incluir a identidade do usuário e do dispositivo. As organizações podem utilizar esses sinais de identidade como parte de suas decisões de controle de acesso.</a:t>
            </a:r>
          </a:p>
          <a:p>
            <a:pPr algn="l"/>
            <a:r>
              <a:rPr lang="pt-BR" b="0" i="0">
                <a:solidFill>
                  <a:srgbClr val="171717"/>
                </a:solidFill>
                <a:latin typeface="Segoe UI" panose="020B0502040204020203" pitchFamily="34" charset="0"/>
              </a:rPr>
              <a:t>O acesso condicional é a ferramenta usada pelo Azure Active Directory para reunir sinais, tomar decisões e impor políticas organizacionais. A acesso condicional está no centro do novo painel de controle orientado por identidade.</a:t>
            </a:r>
          </a:p>
          <a:p>
            <a:pPr algn="l"/>
            <a:r>
              <a:rPr lang="pt-BR" b="0" i="0">
                <a:solidFill>
                  <a:srgbClr val="171717"/>
                </a:solidFill>
                <a:latin typeface="Segoe UI" panose="020B0502040204020203" pitchFamily="34" charset="0"/>
              </a:rPr>
              <a:t>As políticas de acesso condicional, em sua forma mais simples, são instruções se-então, se um usuário deseja acessar um recurso, então ele deve concluir uma ação. Exemplo: Um gerente de folha de pagamento deseja acessar o aplicativo de folha de pagamento e precisa executar a autenticação multifator para acessá-lo.</a:t>
            </a:r>
          </a:p>
          <a:p>
            <a:pPr algn="l"/>
            <a:r>
              <a:rPr lang="pt-BR" b="0" i="0">
                <a:solidFill>
                  <a:srgbClr val="171717"/>
                </a:solidFill>
                <a:latin typeface="Segoe UI" panose="020B0502040204020203" pitchFamily="34" charset="0"/>
              </a:rPr>
              <a:t>Os administradores têm duas metas principais:</a:t>
            </a:r>
          </a:p>
          <a:p>
            <a:pPr algn="l">
              <a:buFont typeface="Arial" panose="020B0604020202020204" pitchFamily="34" charset="0"/>
              <a:buChar char="•"/>
            </a:pPr>
            <a:r>
              <a:rPr lang="pt-BR" b="0" i="0">
                <a:solidFill>
                  <a:srgbClr val="171717"/>
                </a:solidFill>
                <a:latin typeface="Segoe UI" panose="020B0502040204020203" pitchFamily="34" charset="0"/>
              </a:rPr>
              <a:t>Capacitar os usuários para serem produtivos em qualquer lugar e a qualquer momento</a:t>
            </a:r>
          </a:p>
          <a:p>
            <a:pPr algn="l">
              <a:buFont typeface="Arial" panose="020B0604020202020204" pitchFamily="34" charset="0"/>
              <a:buChar char="•"/>
            </a:pPr>
            <a:r>
              <a:rPr lang="pt-BR" b="0" i="0">
                <a:solidFill>
                  <a:srgbClr val="171717"/>
                </a:solidFill>
                <a:latin typeface="Segoe UI" panose="020B0502040204020203" pitchFamily="34" charset="0"/>
              </a:rPr>
              <a:t>Proteger os ativos da organização</a:t>
            </a:r>
          </a:p>
          <a:p>
            <a:pPr algn="l"/>
            <a:r>
              <a:rPr lang="pt-BR" b="0" i="0">
                <a:solidFill>
                  <a:srgbClr val="171717"/>
                </a:solidFill>
                <a:latin typeface="Segoe UI" panose="020B0502040204020203" pitchFamily="34" charset="0"/>
              </a:rPr>
              <a:t>Ao usar as políticas de acesso condicional, você pode aplicar os controles de acesso certos quando necessário para manter sua organização segura e ficar fora do caminho do usuário quando não for necessário.</a:t>
            </a:r>
          </a:p>
          <a:p>
            <a:endParaRPr lang="en-US" dirty="0"/>
          </a:p>
          <a:p>
            <a:r>
              <a:rPr lang="pt-BR" sz="800" b="1" i="0" u="none" strike="noStrike">
                <a:solidFill>
                  <a:schemeClr val="tx1"/>
                </a:solidFill>
                <a:latin typeface="Segoe UI Light" pitchFamily="34" charset="0"/>
                <a:ea typeface="+mn-ea"/>
                <a:cs typeface="+mn-cs"/>
              </a:rPr>
              <a:t>Observação sobre ordem de conteúdo no Learn e SkillPipe:</a:t>
            </a:r>
          </a:p>
          <a:p>
            <a:r>
              <a:rPr lang="pt-BR" sz="800" b="0">
                <a:solidFill>
                  <a:schemeClr val="tx1"/>
                </a:solidFill>
                <a:latin typeface="Segoe UI Light" pitchFamily="34" charset="0"/>
                <a:ea typeface="+mn-ea"/>
                <a:cs typeface="+mn-cs"/>
              </a:rPr>
              <a:t>Slides 7 e 9</a:t>
            </a:r>
          </a:p>
          <a:p>
            <a:r>
              <a:rPr lang="pt-BR" sz="800" b="0">
                <a:solidFill>
                  <a:schemeClr val="tx1"/>
                </a:solidFill>
                <a:latin typeface="Segoe UI Light" pitchFamily="34" charset="0"/>
                <a:ea typeface="+mn-ea"/>
                <a:cs typeface="+mn-cs"/>
              </a:rPr>
              <a:t>https://docs.microsoft.com/pt-br/learn/modules/secure-access-azure-identity-services/2-compare-authentication-authorization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2/27/2022 8:18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8623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a:t>
            </a:r>
          </a:p>
          <a:p>
            <a:r>
              <a:rPr lang="pt-BR"/>
              <a:t>Slides 11-12 </a:t>
            </a:r>
          </a:p>
          <a:p>
            <a:r>
              <a:rPr lang="pt-BR"/>
              <a:t>https://docs.microsoft.com/pt-br/learn/modules/build-cloud-governance-strategy-azure/1-introduction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2/27/2022 8:18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26038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786807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055070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785611115"/>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4682271"/>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2141542450"/>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76752091"/>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48884094"/>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52473174"/>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6099930"/>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0077080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61624081"/>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53346740"/>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93312492"/>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90837832"/>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82927016"/>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20505513"/>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86170519"/>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6914817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94369006"/>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26845756"/>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85052646"/>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4684556"/>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4013386064"/>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2843527"/>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57745376"/>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83676415"/>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9878733"/>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652621162"/>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52701743"/>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32485939"/>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9570536"/>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47277286"/>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03354916"/>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69884972"/>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35160821"/>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71621976"/>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28964631"/>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2465028"/>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29814797"/>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46412580"/>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77935363"/>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33505311"/>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3535775"/>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32802126"/>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647890147"/>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1793051697"/>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93213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5043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5860795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theme" Target="../theme/theme2.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584" r:id="rId12"/>
    <p:sldLayoutId id="2147484583" r:id="rId13"/>
    <p:sldLayoutId id="2147484256"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CEF2ED8F-31D4-420F-9D61-704FD8E7C84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0111FADA-DE23-4B5F-B22E-47972D70E50F}"/>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7A2BBA0C-6C26-4E6D-944B-9C840495A1DF}"/>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94748521-AF25-4BBB-B5EC-07C69C341EE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2535EB-364E-4841-89B5-DBBC279633C2}"/>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59B9E6-A9AF-4F3C-B49F-1E9F9899008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A5535C-A479-4959-8AE9-738E82B46CE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6EFCF61-FF6B-4713-A6EB-9182548234E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13E9D4-7FC7-4D73-87B1-B739D3DC22CD}"/>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BA2563-1DE5-437B-AEB0-FB25DEBE3A20}"/>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38C6FC-53FE-4764-9DBB-C3D63575B77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59490E-98FA-4FA1-AB99-0CCAEC1B2C1E}"/>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CD70E6-A660-414E-9CF6-21452B8B4B1B}"/>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21A0ED-044E-41CE-B599-F93A6C06820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7280A4-5041-47DB-A5DB-01F1C7CD802D}"/>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208A3C-0C9C-4C37-9A8D-FD90E96B511B}"/>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5CC399-5BB5-40AD-802C-00200021594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CB6D16-7D1D-48C9-A4D0-462AB09A0C2D}"/>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0E8F40-A56F-45A7-BC61-134F5B97AD2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6FA1E2D-9F48-4C34-A9DE-E754F4F4F7F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2B8F84-0A44-403A-A7AA-5B7AF89465E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1E80A8-DDFC-454B-973F-5DC6DB899150}"/>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09BBD5-8310-413C-8BF0-4920E9727963}"/>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51FF44-679E-41C4-AB59-9A8B24B7B591}"/>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5199FB-1BCF-47B6-8A59-EC19E369A90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6C202E-09B2-4F4C-AF2D-14A6CFD09AD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CACFD4E-6DB9-4A1A-A800-DBB6D47C820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94A019-34AD-463A-BD44-90161B846D8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150D4C3-A648-4D19-94CB-11C056D1BA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C94FAE-607C-4274-BE62-8082CD36D8C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E46433-83E8-4352-9553-3F295D51CB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C79139-AC94-4DE7-8B8C-EB7A00D8B8F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7FE188E-2ED6-4DA4-9846-AE77F5E3D5BB}"/>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8F675F-0C91-4552-8ECB-FB3D640AFC0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6A4CE6-A0C6-45A1-81D9-994937FDD1F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4B62C0-555B-4723-838B-FEA337A87A4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2814037-12AC-4AF7-9846-3729EA7E74B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301479B6-D5C0-4FB6-89A6-EFFD72D5382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27B7F857-C180-4EBB-85E4-596D6E2867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5392230"/>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 id="2147484775" r:id="rId33"/>
    <p:sldLayoutId id="2147484776" r:id="rId34"/>
    <p:sldLayoutId id="2147484777" r:id="rId35"/>
    <p:sldLayoutId id="2147484778" r:id="rId36"/>
    <p:sldLayoutId id="2147484779" r:id="rId37"/>
    <p:sldLayoutId id="2147484780" r:id="rId38"/>
    <p:sldLayoutId id="2147484781" r:id="rId39"/>
    <p:sldLayoutId id="2147484782" r:id="rId40"/>
    <p:sldLayoutId id="2147484783" r:id="rId41"/>
    <p:sldLayoutId id="2147484784" r:id="rId42"/>
    <p:sldLayoutId id="2147484785" r:id="rId43"/>
    <p:sldLayoutId id="2147484786" r:id="rId44"/>
    <p:sldLayoutId id="2147484787" r:id="rId45"/>
    <p:sldLayoutId id="2147484788" r:id="rId46"/>
    <p:sldLayoutId id="2147484789" r:id="rId47"/>
    <p:sldLayoutId id="2147484790" r:id="rId48"/>
    <p:sldLayoutId id="2147484791" r:id="rId49"/>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7.png"/><Relationship Id="rId11" Type="http://schemas.openxmlformats.org/officeDocument/2006/relationships/image" Target="../media/image16.png"/><Relationship Id="rId5" Type="http://schemas.openxmlformats.org/officeDocument/2006/relationships/image" Target="../media/image46.png"/><Relationship Id="rId10" Type="http://schemas.openxmlformats.org/officeDocument/2006/relationships/image" Target="../media/image15.png"/><Relationship Id="rId4" Type="http://schemas.openxmlformats.org/officeDocument/2006/relationships/image" Target="../media/image45.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0.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1.sv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5.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7.emf"/><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59.emf"/><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58.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emf"/><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2.emf"/></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16.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67.svg"/><Relationship Id="rId11" Type="http://schemas.openxmlformats.org/officeDocument/2006/relationships/image" Target="../media/image14.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2.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3.sv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8.pn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9.sv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3.jpeg"/><Relationship Id="rId1" Type="http://schemas.openxmlformats.org/officeDocument/2006/relationships/slideLayout" Target="../slideLayouts/slideLayout4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5.png"/><Relationship Id="rId7" Type="http://schemas.openxmlformats.org/officeDocument/2006/relationships/image" Target="../media/image14.png"/><Relationship Id="rId2" Type="http://schemas.openxmlformats.org/officeDocument/2006/relationships/image" Target="../media/image84.png"/><Relationship Id="rId1" Type="http://schemas.openxmlformats.org/officeDocument/2006/relationships/slideLayout" Target="../slideLayouts/slideLayout63.xml"/><Relationship Id="rId6" Type="http://schemas.openxmlformats.org/officeDocument/2006/relationships/image" Target="../media/image15.png"/><Relationship Id="rId11" Type="http://schemas.openxmlformats.org/officeDocument/2006/relationships/image" Target="../media/image89.png"/><Relationship Id="rId5" Type="http://schemas.openxmlformats.org/officeDocument/2006/relationships/image" Target="../media/image87.png"/><Relationship Id="rId10" Type="http://schemas.openxmlformats.org/officeDocument/2006/relationships/image" Target="../media/image88.png"/><Relationship Id="rId4" Type="http://schemas.openxmlformats.org/officeDocument/2006/relationships/image" Target="../media/image86.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image" Target="../media/image24.svg"/><Relationship Id="rId11" Type="http://schemas.openxmlformats.org/officeDocument/2006/relationships/image" Target="../media/image29.sv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17.pn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sv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EB2DECD3-9F4C-4371-9670-49BEA724120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98316" y="831376"/>
            <a:ext cx="9888759" cy="680196"/>
          </a:xfrm>
        </p:spPr>
        <p:txBody>
          <a:bodyPr/>
          <a:lstStyle/>
          <a:p>
            <a:pPr algn="ctr"/>
            <a:r>
              <a:rPr lang="pt-BR" noProof="0" dirty="0"/>
              <a:t>RBAC (controle de acesso baseado em função)</a:t>
            </a:r>
          </a:p>
        </p:txBody>
      </p:sp>
      <p:grpSp>
        <p:nvGrpSpPr>
          <p:cNvPr id="7" name="Group 6" descr="Usuários, aplicativos e grupos de usuários são mostrados usando o Azure Active Directory para acessar uma assinatura do Azure com grupos de recursos. ">
            <a:extLst>
              <a:ext uri="{FF2B5EF4-FFF2-40B4-BE49-F238E27FC236}">
                <a16:creationId xmlns:a16="http://schemas.microsoft.com/office/drawing/2014/main" id="{70B0E3CB-0EC7-411F-8A0B-4DAAECFD6F02}"/>
              </a:ext>
            </a:extLst>
          </p:cNvPr>
          <p:cNvGrpSpPr/>
          <p:nvPr/>
        </p:nvGrpSpPr>
        <p:grpSpPr>
          <a:xfrm>
            <a:off x="713215" y="2250076"/>
            <a:ext cx="4982735" cy="3417300"/>
            <a:chOff x="6145148" y="1188720"/>
            <a:chExt cx="5705453" cy="4261150"/>
          </a:xfrm>
        </p:grpSpPr>
        <p:pic>
          <p:nvPicPr>
            <p:cNvPr id="8" name="Picture 7">
              <a:extLst>
                <a:ext uri="{FF2B5EF4-FFF2-40B4-BE49-F238E27FC236}">
                  <a16:creationId xmlns:a16="http://schemas.microsoft.com/office/drawing/2014/main" id="{B2A2A828-8E9B-40C6-B14E-6C4A45470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9" name="Picture 8">
              <a:extLst>
                <a:ext uri="{FF2B5EF4-FFF2-40B4-BE49-F238E27FC236}">
                  <a16:creationId xmlns:a16="http://schemas.microsoft.com/office/drawing/2014/main" id="{313A3BAA-233D-47EE-AFBA-254E99117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10" name="Freeform 30">
              <a:extLst>
                <a:ext uri="{FF2B5EF4-FFF2-40B4-BE49-F238E27FC236}">
                  <a16:creationId xmlns:a16="http://schemas.microsoft.com/office/drawing/2014/main" id="{DC23977A-8C5E-4ECD-A1D0-62EE1BF9FAF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
              <a:extLst>
                <a:ext uri="{FF2B5EF4-FFF2-40B4-BE49-F238E27FC236}">
                  <a16:creationId xmlns:a16="http://schemas.microsoft.com/office/drawing/2014/main" id="{80D6E929-CA03-4664-9537-A06A9D35863F}"/>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2">
              <a:extLst>
                <a:ext uri="{FF2B5EF4-FFF2-40B4-BE49-F238E27FC236}">
                  <a16:creationId xmlns:a16="http://schemas.microsoft.com/office/drawing/2014/main" id="{8342C213-7970-481F-81D3-AD56ABF607A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D908310F-B467-40E9-9339-679122D9A4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445" y="1188720"/>
              <a:ext cx="935706" cy="935706"/>
            </a:xfrm>
            <a:prstGeom prst="rect">
              <a:avLst/>
            </a:prstGeom>
            <a:solidFill>
              <a:schemeClr val="bg1"/>
            </a:solidFill>
          </p:spPr>
        </p:pic>
        <p:sp>
          <p:nvSpPr>
            <p:cNvPr id="14" name="Rectangle 13">
              <a:extLst>
                <a:ext uri="{FF2B5EF4-FFF2-40B4-BE49-F238E27FC236}">
                  <a16:creationId xmlns:a16="http://schemas.microsoft.com/office/drawing/2014/main" id="{68F6E8E7-BA73-4283-97BD-088BE833DC6B}"/>
                </a:ext>
              </a:extLst>
            </p:cNvPr>
            <p:cNvSpPr/>
            <p:nvPr/>
          </p:nvSpPr>
          <p:spPr>
            <a:xfrm>
              <a:off x="8088770" y="2132856"/>
              <a:ext cx="125906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Active Directory</a:t>
              </a:r>
            </a:p>
          </p:txBody>
        </p:sp>
        <p:sp>
          <p:nvSpPr>
            <p:cNvPr id="15" name="Rectangle 14">
              <a:extLst>
                <a:ext uri="{FF2B5EF4-FFF2-40B4-BE49-F238E27FC236}">
                  <a16:creationId xmlns:a16="http://schemas.microsoft.com/office/drawing/2014/main" id="{9A8FAB1A-CB69-44FD-BD1F-AB9A21BEABC6}"/>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dirty="0">
                  <a:ln>
                    <a:noFill/>
                  </a:ln>
                  <a:solidFill>
                    <a:srgbClr val="0072C6"/>
                  </a:solidFill>
                  <a:uLnTx/>
                  <a:uFillTx/>
                  <a:latin typeface="Segoe UI"/>
                  <a:ea typeface="+mn-ea"/>
                  <a:cs typeface="+mn-cs"/>
                </a:rPr>
                <a:t>Grupo de recursos</a:t>
              </a:r>
            </a:p>
          </p:txBody>
        </p:sp>
        <p:sp>
          <p:nvSpPr>
            <p:cNvPr id="16" name="Rectangle 15">
              <a:extLst>
                <a:ext uri="{FF2B5EF4-FFF2-40B4-BE49-F238E27FC236}">
                  <a16:creationId xmlns:a16="http://schemas.microsoft.com/office/drawing/2014/main" id="{AE22B93B-6D97-4A44-A4D2-2BDDA3BA6CAF}"/>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Grupo de recursos</a:t>
              </a:r>
            </a:p>
          </p:txBody>
        </p:sp>
        <p:cxnSp>
          <p:nvCxnSpPr>
            <p:cNvPr id="18" name="Straight Connector 17">
              <a:extLst>
                <a:ext uri="{FF2B5EF4-FFF2-40B4-BE49-F238E27FC236}">
                  <a16:creationId xmlns:a16="http://schemas.microsoft.com/office/drawing/2014/main" id="{4CF370D2-2F9F-4F15-9627-0090613B419A}"/>
                </a:ext>
              </a:extLst>
            </p:cNvPr>
            <p:cNvCxnSpPr/>
            <p:nvPr/>
          </p:nvCxnSpPr>
          <p:spPr>
            <a:xfrm>
              <a:off x="10744892" y="4287091"/>
              <a:ext cx="305078" cy="0"/>
            </a:xfrm>
            <a:prstGeom prst="line">
              <a:avLst/>
            </a:prstGeom>
            <a:noFill/>
            <a:ln w="3175">
              <a:solidFill>
                <a:schemeClr val="bg1">
                  <a:lumMod val="75000"/>
                </a:schemeClr>
              </a:solidFill>
            </a:ln>
          </p:spPr>
        </p:cxnSp>
        <p:cxnSp>
          <p:nvCxnSpPr>
            <p:cNvPr id="19" name="Straight Connector 18">
              <a:extLst>
                <a:ext uri="{FF2B5EF4-FFF2-40B4-BE49-F238E27FC236}">
                  <a16:creationId xmlns:a16="http://schemas.microsoft.com/office/drawing/2014/main" id="{B09FFB16-77FF-4057-9334-C2964659033C}"/>
                </a:ext>
              </a:extLst>
            </p:cNvPr>
            <p:cNvCxnSpPr/>
            <p:nvPr/>
          </p:nvCxnSpPr>
          <p:spPr>
            <a:xfrm>
              <a:off x="10744892" y="5013177"/>
              <a:ext cx="305078" cy="0"/>
            </a:xfrm>
            <a:prstGeom prst="line">
              <a:avLst/>
            </a:prstGeom>
            <a:noFill/>
            <a:ln w="3175">
              <a:solidFill>
                <a:schemeClr val="bg1">
                  <a:lumMod val="75000"/>
                </a:schemeClr>
              </a:solidFill>
            </a:ln>
          </p:spPr>
        </p:cxnSp>
        <p:pic>
          <p:nvPicPr>
            <p:cNvPr id="20" name="Picture 19">
              <a:extLst>
                <a:ext uri="{FF2B5EF4-FFF2-40B4-BE49-F238E27FC236}">
                  <a16:creationId xmlns:a16="http://schemas.microsoft.com/office/drawing/2014/main" id="{97B9F2D5-B926-4EA2-953E-B2DC019EEE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21" name="Picture 20">
              <a:extLst>
                <a:ext uri="{FF2B5EF4-FFF2-40B4-BE49-F238E27FC236}">
                  <a16:creationId xmlns:a16="http://schemas.microsoft.com/office/drawing/2014/main" id="{09DE48B0-0F00-40BA-9B90-FAF7F39A49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22" name="Picture 21">
              <a:extLst>
                <a:ext uri="{FF2B5EF4-FFF2-40B4-BE49-F238E27FC236}">
                  <a16:creationId xmlns:a16="http://schemas.microsoft.com/office/drawing/2014/main" id="{D1883536-C726-4036-A727-AD9988E40CA8}"/>
                </a:ext>
              </a:extLst>
            </p:cNvPr>
            <p:cNvPicPr>
              <a:picLocks noChangeAspect="1"/>
            </p:cNvPicPr>
            <p:nvPr/>
          </p:nvPicPr>
          <p:blipFill>
            <a:blip r:embed="rId7"/>
            <a:stretch>
              <a:fillRect/>
            </a:stretch>
          </p:blipFill>
          <p:spPr>
            <a:xfrm>
              <a:off x="7691267" y="3675774"/>
              <a:ext cx="621846" cy="469433"/>
            </a:xfrm>
            <a:prstGeom prst="rect">
              <a:avLst/>
            </a:prstGeom>
          </p:spPr>
        </p:pic>
        <p:sp>
          <p:nvSpPr>
            <p:cNvPr id="23" name="Rectangle 22">
              <a:extLst>
                <a:ext uri="{FF2B5EF4-FFF2-40B4-BE49-F238E27FC236}">
                  <a16:creationId xmlns:a16="http://schemas.microsoft.com/office/drawing/2014/main" id="{F2E1E3C6-BA28-4271-BD12-98D00B8ED4F3}"/>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Usuário</a:t>
              </a:r>
            </a:p>
          </p:txBody>
        </p:sp>
        <p:sp>
          <p:nvSpPr>
            <p:cNvPr id="24" name="Rectangle 23">
              <a:extLst>
                <a:ext uri="{FF2B5EF4-FFF2-40B4-BE49-F238E27FC236}">
                  <a16:creationId xmlns:a16="http://schemas.microsoft.com/office/drawing/2014/main" id="{9F0C9A37-CE2E-420A-8392-953A2123CCAD}"/>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Aplicativos</a:t>
              </a:r>
            </a:p>
          </p:txBody>
        </p:sp>
        <p:sp>
          <p:nvSpPr>
            <p:cNvPr id="25" name="Rectangle 24">
              <a:extLst>
                <a:ext uri="{FF2B5EF4-FFF2-40B4-BE49-F238E27FC236}">
                  <a16:creationId xmlns:a16="http://schemas.microsoft.com/office/drawing/2014/main" id="{628F00B6-1F4B-478F-A8D4-525A7666CBD4}"/>
                </a:ext>
              </a:extLst>
            </p:cNvPr>
            <p:cNvSpPr/>
            <p:nvPr/>
          </p:nvSpPr>
          <p:spPr>
            <a:xfrm>
              <a:off x="7589939" y="4159746"/>
              <a:ext cx="1025438" cy="55058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Grupos de </a:t>
              </a:r>
              <a:br>
                <a:rPr kumimoji="0" lang="pt-BR" sz="1200" b="0" i="0" u="none" strike="noStrike" cap="none" normalizeH="0" baseline="0" noProof="0">
                  <a:ln>
                    <a:noFill/>
                  </a:ln>
                  <a:solidFill>
                    <a:srgbClr val="0072C6"/>
                  </a:solidFill>
                  <a:uLnTx/>
                  <a:uFillTx/>
                  <a:latin typeface="Segoe UI"/>
                  <a:ea typeface="+mn-ea"/>
                  <a:cs typeface="+mn-cs"/>
                </a:rPr>
              </a:br>
              <a:r>
                <a:rPr kumimoji="0" lang="pt-BR" sz="1200" b="0" i="0" u="none" strike="noStrike" cap="none" normalizeH="0" baseline="0" noProof="0">
                  <a:ln>
                    <a:noFill/>
                  </a:ln>
                  <a:solidFill>
                    <a:srgbClr val="0072C6"/>
                  </a:solidFill>
                  <a:uLnTx/>
                  <a:uFillTx/>
                  <a:latin typeface="Segoe UI"/>
                  <a:ea typeface="+mn-ea"/>
                  <a:cs typeface="+mn-cs"/>
                </a:rPr>
                <a:t>usuários</a:t>
              </a:r>
            </a:p>
          </p:txBody>
        </p:sp>
        <p:sp>
          <p:nvSpPr>
            <p:cNvPr id="26" name="Rectangle 25">
              <a:extLst>
                <a:ext uri="{FF2B5EF4-FFF2-40B4-BE49-F238E27FC236}">
                  <a16:creationId xmlns:a16="http://schemas.microsoft.com/office/drawing/2014/main" id="{044FD503-0CA6-4162-9BA8-3DEA6F1034B1}"/>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0">
                  <a:ln>
                    <a:noFill/>
                  </a:ln>
                  <a:solidFill>
                    <a:srgbClr val="0072C6"/>
                  </a:solidFill>
                  <a:uLnTx/>
                  <a:uFillTx/>
                  <a:latin typeface="Segoe UI"/>
                  <a:ea typeface="+mn-ea"/>
                  <a:cs typeface="+mn-cs"/>
                </a:rPr>
                <a:t>assinatura</a:t>
              </a:r>
            </a:p>
          </p:txBody>
        </p:sp>
        <p:pic>
          <p:nvPicPr>
            <p:cNvPr id="27" name="Picture 26">
              <a:extLst>
                <a:ext uri="{FF2B5EF4-FFF2-40B4-BE49-F238E27FC236}">
                  <a16:creationId xmlns:a16="http://schemas.microsoft.com/office/drawing/2014/main" id="{C0EBD996-9BCE-428C-86F7-E60671ED93A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6" name="Text Placeholder 5"/>
          <p:cNvSpPr>
            <a:spLocks noGrp="1"/>
          </p:cNvSpPr>
          <p:nvPr>
            <p:ph sz="quarter" idx="10"/>
          </p:nvPr>
        </p:nvSpPr>
        <p:spPr>
          <a:xfrm>
            <a:off x="5243101" y="1621030"/>
            <a:ext cx="6015513" cy="2811026"/>
          </a:xfrm>
        </p:spPr>
        <p:txBody>
          <a:bodyPr vert="horz" wrap="square" lIns="0" tIns="91440" rIns="146304" bIns="91440" rtlCol="0" anchor="t">
            <a:spAutoFit/>
          </a:bodyPr>
          <a:lstStyle/>
          <a:p>
            <a:pPr marL="285750" indent="-285750">
              <a:buFont typeface="Arial" panose="020B0604020202020204" pitchFamily="34" charset="0"/>
              <a:buChar char="•"/>
            </a:pPr>
            <a:r>
              <a:rPr lang="pt-BR" sz="2200" noProof="0" dirty="0">
                <a:latin typeface="+mn-lt"/>
              </a:rPr>
              <a:t>Gerenciamento de acesso de granulari-dade fina.</a:t>
            </a:r>
          </a:p>
          <a:p>
            <a:pPr marL="285750" indent="-285750">
              <a:buFont typeface="Arial" panose="020B0604020202020204" pitchFamily="34" charset="0"/>
              <a:buChar char="•"/>
            </a:pPr>
            <a:r>
              <a:rPr lang="pt-BR" sz="2200" dirty="0">
                <a:latin typeface="+mn-lt"/>
              </a:rPr>
              <a:t>Divida as tarefas dentro da equipe e conceda somente a quantidade de acesso de que os usuários precisam para trabalhar.</a:t>
            </a:r>
          </a:p>
          <a:p>
            <a:pPr marL="285750" indent="-285750">
              <a:buFont typeface="Arial" panose="020B0604020202020204" pitchFamily="34" charset="0"/>
              <a:buChar char="•"/>
            </a:pPr>
            <a:r>
              <a:rPr lang="pt-BR" sz="2200" dirty="0">
                <a:latin typeface="+mn-lt"/>
              </a:rPr>
              <a:t>Habilite o acesso ao portal do Azure </a:t>
            </a:r>
            <a:br>
              <a:rPr lang="pt-BR" sz="2200" dirty="0">
                <a:latin typeface="+mn-lt"/>
              </a:rPr>
            </a:br>
            <a:r>
              <a:rPr lang="pt-BR" sz="2200" dirty="0">
                <a:latin typeface="+mn-lt"/>
              </a:rPr>
              <a:t>e o controle de acesso aos recursos.</a:t>
            </a:r>
          </a:p>
        </p:txBody>
      </p:sp>
      <p:sp>
        <p:nvSpPr>
          <p:cNvPr id="37" name="Rectangle 36">
            <a:extLst>
              <a:ext uri="{FF2B5EF4-FFF2-40B4-BE49-F238E27FC236}">
                <a16:creationId xmlns:a16="http://schemas.microsoft.com/office/drawing/2014/main" id="{2357AAA6-3FD5-44F7-BDB6-6145CB9158A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38" name="Title 2">
            <a:extLst>
              <a:ext uri="{FF2B5EF4-FFF2-40B4-BE49-F238E27FC236}">
                <a16:creationId xmlns:a16="http://schemas.microsoft.com/office/drawing/2014/main" id="{56E6DD2F-228C-4394-BAF1-1C01A43098E4}"/>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39" name="Picture 38" descr="A picture containing icon&#10;&#10;Description automatically generated">
            <a:extLst>
              <a:ext uri="{FF2B5EF4-FFF2-40B4-BE49-F238E27FC236}">
                <a16:creationId xmlns:a16="http://schemas.microsoft.com/office/drawing/2014/main" id="{C409CB5C-B045-40E8-8899-BCD0D4B74BD7}"/>
              </a:ext>
            </a:extLst>
          </p:cNvPr>
          <p:cNvPicPr>
            <a:picLocks noChangeAspect="1"/>
          </p:cNvPicPr>
          <p:nvPr/>
        </p:nvPicPr>
        <p:blipFill rotWithShape="1">
          <a:blip r:embed="rId9"/>
          <a:srcRect t="2416"/>
          <a:stretch/>
        </p:blipFill>
        <p:spPr>
          <a:xfrm rot="5400000">
            <a:off x="3541341" y="-2467572"/>
            <a:ext cx="6183086" cy="11118231"/>
          </a:xfrm>
          <a:prstGeom prst="rect">
            <a:avLst/>
          </a:prstGeom>
        </p:spPr>
      </p:pic>
      <p:pic>
        <p:nvPicPr>
          <p:cNvPr id="40" name="Picture 39" descr="A picture containing icon&#10;&#10;Description automatically generated">
            <a:extLst>
              <a:ext uri="{FF2B5EF4-FFF2-40B4-BE49-F238E27FC236}">
                <a16:creationId xmlns:a16="http://schemas.microsoft.com/office/drawing/2014/main" id="{00E02504-794F-4DDC-8EF3-C947B3211BEA}"/>
              </a:ext>
            </a:extLst>
          </p:cNvPr>
          <p:cNvPicPr>
            <a:picLocks noChangeAspect="1"/>
          </p:cNvPicPr>
          <p:nvPr/>
        </p:nvPicPr>
        <p:blipFill rotWithShape="1">
          <a:blip r:embed="rId9"/>
          <a:srcRect t="1884"/>
          <a:stretch/>
        </p:blipFill>
        <p:spPr>
          <a:xfrm rot="16200000">
            <a:off x="1541480" y="1598086"/>
            <a:ext cx="3718433" cy="6801394"/>
          </a:xfrm>
          <a:prstGeom prst="rect">
            <a:avLst/>
          </a:prstGeom>
        </p:spPr>
      </p:pic>
      <p:pic>
        <p:nvPicPr>
          <p:cNvPr id="41" name="Picture 40" descr="A picture containing text, sign&#10;&#10;Description automatically generated">
            <a:extLst>
              <a:ext uri="{FF2B5EF4-FFF2-40B4-BE49-F238E27FC236}">
                <a16:creationId xmlns:a16="http://schemas.microsoft.com/office/drawing/2014/main" id="{93C64232-156C-44E3-96F5-4A81638AF1D1}"/>
              </a:ext>
            </a:extLst>
          </p:cNvPr>
          <p:cNvPicPr>
            <a:picLocks noChangeAspect="1"/>
          </p:cNvPicPr>
          <p:nvPr/>
        </p:nvPicPr>
        <p:blipFill>
          <a:blip r:embed="rId10"/>
          <a:stretch>
            <a:fillRect/>
          </a:stretch>
        </p:blipFill>
        <p:spPr>
          <a:xfrm>
            <a:off x="95702" y="155697"/>
            <a:ext cx="882366" cy="882366"/>
          </a:xfrm>
          <a:prstGeom prst="rect">
            <a:avLst/>
          </a:prstGeom>
        </p:spPr>
      </p:pic>
      <p:pic>
        <p:nvPicPr>
          <p:cNvPr id="42" name="Picture 41" descr="A close-up of a car's license plate&#10;&#10;Description automatically generated with low confidence">
            <a:extLst>
              <a:ext uri="{FF2B5EF4-FFF2-40B4-BE49-F238E27FC236}">
                <a16:creationId xmlns:a16="http://schemas.microsoft.com/office/drawing/2014/main" id="{E69C4006-DFA6-4ECC-A6B7-B51384541ABA}"/>
              </a:ext>
            </a:extLst>
          </p:cNvPr>
          <p:cNvPicPr>
            <a:picLocks noChangeAspect="1"/>
          </p:cNvPicPr>
          <p:nvPr/>
        </p:nvPicPr>
        <p:blipFill>
          <a:blip r:embed="rId11"/>
          <a:stretch>
            <a:fillRect/>
          </a:stretch>
        </p:blipFill>
        <p:spPr>
          <a:xfrm>
            <a:off x="11146660" y="-7277"/>
            <a:ext cx="1045340" cy="1045340"/>
          </a:xfrm>
          <a:prstGeom prst="rect">
            <a:avLst/>
          </a:prstGeom>
        </p:spPr>
      </p:pic>
      <p:pic>
        <p:nvPicPr>
          <p:cNvPr id="43" name="Picture 42" descr="Graphical user interface, text, application&#10;&#10;Description automatically generated">
            <a:extLst>
              <a:ext uri="{FF2B5EF4-FFF2-40B4-BE49-F238E27FC236}">
                <a16:creationId xmlns:a16="http://schemas.microsoft.com/office/drawing/2014/main" id="{61F46A83-3289-43FF-A0A9-78EB127961A3}"/>
              </a:ext>
            </a:extLst>
          </p:cNvPr>
          <p:cNvPicPr>
            <a:picLocks noChangeAspect="1"/>
          </p:cNvPicPr>
          <p:nvPr/>
        </p:nvPicPr>
        <p:blipFill>
          <a:blip r:embed="rId12"/>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13618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50732" y="707194"/>
            <a:ext cx="10212661" cy="680196"/>
          </a:xfrm>
        </p:spPr>
        <p:txBody>
          <a:bodyPr/>
          <a:lstStyle/>
          <a:p>
            <a:pPr algn="ctr"/>
            <a:r>
              <a:rPr lang="pt-BR" noProof="0"/>
              <a:t>Bloqueios de recursos</a:t>
            </a:r>
          </a:p>
        </p:txBody>
      </p:sp>
      <p:sp>
        <p:nvSpPr>
          <p:cNvPr id="6" name="Text Placeholder 5"/>
          <p:cNvSpPr>
            <a:spLocks noGrp="1"/>
          </p:cNvSpPr>
          <p:nvPr>
            <p:ph sz="quarter" idx="10"/>
          </p:nvPr>
        </p:nvSpPr>
        <p:spPr>
          <a:xfrm>
            <a:off x="982947" y="1723597"/>
            <a:ext cx="9948232" cy="1420902"/>
          </a:xfrm>
        </p:spPr>
        <p:txBody>
          <a:bodyPr/>
          <a:lstStyle/>
          <a:p>
            <a:pPr marL="457200" indent="-457200">
              <a:buFont typeface="Arial" panose="020B0604020202020204" pitchFamily="34" charset="0"/>
              <a:buChar char="•"/>
            </a:pPr>
            <a:r>
              <a:rPr lang="pt-BR" noProof="0" dirty="0">
                <a:latin typeface="+mn-lt"/>
              </a:rPr>
              <a:t>Proteja os recursos do Azure de exclusão ou modificação acidental. </a:t>
            </a:r>
          </a:p>
          <a:p>
            <a:pPr marL="457200" indent="-457200">
              <a:buFont typeface="Arial" panose="020B0604020202020204" pitchFamily="34" charset="0"/>
              <a:buChar char="•"/>
            </a:pPr>
            <a:r>
              <a:rPr lang="pt-BR" noProof="0" dirty="0">
                <a:latin typeface="+mn-lt"/>
              </a:rPr>
              <a:t>Gerencie bloqueios nos níveis de assinatura, grupo de recursos ou recursos individuais no portal do Azure.</a:t>
            </a:r>
          </a:p>
        </p:txBody>
      </p:sp>
      <p:graphicFrame>
        <p:nvGraphicFramePr>
          <p:cNvPr id="2" name="Table 1"/>
          <p:cNvGraphicFramePr>
            <a:graphicFrameLocks noGrp="1"/>
          </p:cNvGraphicFramePr>
          <p:nvPr>
            <p:extLst>
              <p:ext uri="{D42A27DB-BD31-4B8C-83A1-F6EECF244321}">
                <p14:modId xmlns:p14="http://schemas.microsoft.com/office/powerpoint/2010/main" val="2195638915"/>
              </p:ext>
            </p:extLst>
          </p:nvPr>
        </p:nvGraphicFramePr>
        <p:xfrm>
          <a:off x="982946" y="3551577"/>
          <a:ext cx="9948232" cy="1645920"/>
        </p:xfrm>
        <a:graphic>
          <a:graphicData uri="http://schemas.openxmlformats.org/drawingml/2006/table">
            <a:tbl>
              <a:tblPr firstRow="1" firstCol="1" bandRow="1">
                <a:tableStyleId>{5C22544A-7EE6-4342-B048-85BDC9FD1C3A}</a:tableStyleId>
              </a:tblPr>
              <a:tblGrid>
                <a:gridCol w="3295352">
                  <a:extLst>
                    <a:ext uri="{9D8B030D-6E8A-4147-A177-3AD203B41FA5}">
                      <a16:colId xmlns:a16="http://schemas.microsoft.com/office/drawing/2014/main" val="20000"/>
                    </a:ext>
                  </a:extLst>
                </a:gridCol>
                <a:gridCol w="199405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96624">
                  <a:extLst>
                    <a:ext uri="{9D8B030D-6E8A-4147-A177-3AD203B41FA5}">
                      <a16:colId xmlns:a16="http://schemas.microsoft.com/office/drawing/2014/main" val="20003"/>
                    </a:ext>
                  </a:extLst>
                </a:gridCol>
              </a:tblGrid>
              <a:tr h="548640">
                <a:tc>
                  <a:txBody>
                    <a:bodyPr/>
                    <a:lstStyle/>
                    <a:p>
                      <a:pPr algn="ctr"/>
                      <a:r>
                        <a:rPr lang="pt-BR" sz="2400" b="0">
                          <a:latin typeface="+mj-lt"/>
                        </a:rPr>
                        <a:t>Tipos de bloqueio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a:latin typeface="+mj-lt"/>
                        </a:rPr>
                        <a:t>Leitura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a:latin typeface="+mj-lt"/>
                        </a:rPr>
                        <a:t>Atualização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a:latin typeface="+mj-lt"/>
                        </a:rPr>
                        <a:t>Exclusão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8640">
                <a:tc>
                  <a:txBody>
                    <a:bodyPr/>
                    <a:lstStyle/>
                    <a:p>
                      <a:pPr algn="ctr"/>
                      <a:r>
                        <a:rPr lang="pt-BR" sz="2400" b="0"/>
                        <a:t>CanNotDelete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dirty="0"/>
                        <a:t>Sim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a:t>Sim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a:t>Não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8640">
                <a:tc>
                  <a:txBody>
                    <a:bodyPr/>
                    <a:lstStyle/>
                    <a:p>
                      <a:pPr algn="ctr"/>
                      <a:r>
                        <a:rPr lang="pt-BR" sz="2400" b="0"/>
                        <a:t>ReadOnly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b="0" dirty="0"/>
                        <a:t>Sim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400" b="0"/>
                        <a:t>Não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2400" b="0" dirty="0"/>
                        <a:t>Não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54790A0B-B309-42B9-909D-8C46E4ABF5CD}"/>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7" name="Title 2">
            <a:extLst>
              <a:ext uri="{FF2B5EF4-FFF2-40B4-BE49-F238E27FC236}">
                <a16:creationId xmlns:a16="http://schemas.microsoft.com/office/drawing/2014/main" id="{2F0D9B81-214F-48A9-A230-E356DB60DFA5}"/>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8" name="Picture 7" descr="A picture containing icon&#10;&#10;Description automatically generated">
            <a:extLst>
              <a:ext uri="{FF2B5EF4-FFF2-40B4-BE49-F238E27FC236}">
                <a16:creationId xmlns:a16="http://schemas.microsoft.com/office/drawing/2014/main" id="{6B1090A1-108A-4EC4-B4B8-9A7F19BC5FF5}"/>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6368AE9D-AE3D-4092-B672-76162FDDE96D}"/>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E9ED20AE-8007-431A-94AE-9D9B0298647A}"/>
              </a:ext>
            </a:extLst>
          </p:cNvPr>
          <p:cNvPicPr>
            <a:picLocks noChangeAspect="1"/>
          </p:cNvPicPr>
          <p:nvPr/>
        </p:nvPicPr>
        <p:blipFill>
          <a:blip r:embed="rId4"/>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CA9446CD-123F-4B36-B653-0001CD76A6F0}"/>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114EF480-4B88-4733-9BF5-151EF31839CE}"/>
              </a:ext>
            </a:extLst>
          </p:cNvPr>
          <p:cNvPicPr>
            <a:picLocks noChangeAspect="1"/>
          </p:cNvPicPr>
          <p:nvPr/>
        </p:nvPicPr>
        <p:blipFill>
          <a:blip r:embed="rId6"/>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9092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99883" y="679060"/>
            <a:ext cx="10274847" cy="680196"/>
          </a:xfrm>
        </p:spPr>
        <p:txBody>
          <a:bodyPr/>
          <a:lstStyle/>
          <a:p>
            <a:pPr algn="ctr"/>
            <a:r>
              <a:rPr lang="pt-BR" noProof="0"/>
              <a:t>Marcas</a:t>
            </a:r>
          </a:p>
        </p:txBody>
      </p:sp>
      <p:sp>
        <p:nvSpPr>
          <p:cNvPr id="2" name="Content Placeholder 1">
            <a:extLst>
              <a:ext uri="{FF2B5EF4-FFF2-40B4-BE49-F238E27FC236}">
                <a16:creationId xmlns:a16="http://schemas.microsoft.com/office/drawing/2014/main" id="{C167F9FB-F2C5-4D64-A5CF-249374BD8B9F}"/>
              </a:ext>
            </a:extLst>
          </p:cNvPr>
          <p:cNvSpPr>
            <a:spLocks noGrp="1"/>
          </p:cNvSpPr>
          <p:nvPr>
            <p:ph sz="quarter" idx="10"/>
          </p:nvPr>
        </p:nvSpPr>
        <p:spPr>
          <a:xfrm>
            <a:off x="784426" y="2064016"/>
            <a:ext cx="5786091" cy="3154710"/>
          </a:xfrm>
        </p:spPr>
        <p:txBody>
          <a:bodyPr/>
          <a:lstStyle/>
          <a:p>
            <a:pPr marL="282575" indent="-282575">
              <a:buFont typeface="Arial" panose="020B0604020202020204" pitchFamily="34" charset="0"/>
              <a:buChar char="•"/>
            </a:pPr>
            <a:r>
              <a:rPr lang="pt-BR" dirty="0">
                <a:latin typeface="+mn-lt"/>
              </a:rPr>
              <a:t>Fornecem metadados aos recursos </a:t>
            </a:r>
            <a:br>
              <a:rPr lang="pt-BR" dirty="0">
                <a:latin typeface="+mn-lt"/>
              </a:rPr>
            </a:br>
            <a:r>
              <a:rPr lang="pt-BR" dirty="0">
                <a:latin typeface="+mn-lt"/>
              </a:rPr>
              <a:t>do Azure. </a:t>
            </a:r>
          </a:p>
          <a:p>
            <a:pPr marL="282575" indent="-282575">
              <a:buFont typeface="Arial" panose="020B0604020202020204" pitchFamily="34" charset="0"/>
              <a:buChar char="•"/>
            </a:pPr>
            <a:r>
              <a:rPr lang="pt-BR" dirty="0">
                <a:latin typeface="+mn-lt"/>
              </a:rPr>
              <a:t>Organizam os recursos em uma taxonomia de maneira lógica. </a:t>
            </a:r>
          </a:p>
          <a:p>
            <a:pPr marL="282575" indent="-282575">
              <a:buFont typeface="Arial" panose="020B0604020202020204" pitchFamily="34" charset="0"/>
              <a:buChar char="•"/>
            </a:pPr>
            <a:r>
              <a:rPr lang="pt-BR" dirty="0">
                <a:latin typeface="+mn-lt"/>
              </a:rPr>
              <a:t>Consistem em um par nome-valor.</a:t>
            </a:r>
          </a:p>
          <a:p>
            <a:pPr marL="282575" indent="-282575">
              <a:buFont typeface="Arial" panose="020B0604020202020204" pitchFamily="34" charset="0"/>
              <a:buChar char="•"/>
            </a:pPr>
            <a:r>
              <a:rPr lang="pt-BR" dirty="0">
                <a:latin typeface="+mn-lt"/>
              </a:rPr>
              <a:t>Muito úteis para reunir informações </a:t>
            </a:r>
            <a:br>
              <a:rPr lang="pt-BR" dirty="0">
                <a:latin typeface="+mn-lt"/>
              </a:rPr>
            </a:br>
            <a:r>
              <a:rPr lang="pt-BR" dirty="0">
                <a:latin typeface="+mn-lt"/>
              </a:rPr>
              <a:t>de cobrança.</a:t>
            </a:r>
          </a:p>
        </p:txBody>
      </p:sp>
      <p:grpSp>
        <p:nvGrpSpPr>
          <p:cNvPr id="3" name="Group 2" descr="Pacote com uma marca que mostra que o proprietário é Joe do marketing com outra marca mostrando que o centro de custo do pacote é o marketing.">
            <a:extLst>
              <a:ext uri="{FF2B5EF4-FFF2-40B4-BE49-F238E27FC236}">
                <a16:creationId xmlns:a16="http://schemas.microsoft.com/office/drawing/2014/main" id="{0C0164D0-C180-419A-8A84-F5C1135AC719}"/>
              </a:ext>
            </a:extLst>
          </p:cNvPr>
          <p:cNvGrpSpPr/>
          <p:nvPr/>
        </p:nvGrpSpPr>
        <p:grpSpPr>
          <a:xfrm>
            <a:off x="5546614" y="1314158"/>
            <a:ext cx="5628116" cy="4658360"/>
            <a:chOff x="6389914" y="1189038"/>
            <a:chExt cx="5698039" cy="4718086"/>
          </a:xfrm>
        </p:grpSpPr>
        <p:grpSp>
          <p:nvGrpSpPr>
            <p:cNvPr id="10" name="Group 9" descr="Várias marcas são mostradas: proprietário: joe, departamento: marketing, ambiente: produção e centro de custo: marketing. ">
              <a:extLst>
                <a:ext uri="{FF2B5EF4-FFF2-40B4-BE49-F238E27FC236}">
                  <a16:creationId xmlns:a16="http://schemas.microsoft.com/office/drawing/2014/main" id="{82F74496-61E1-477D-9885-26F1AA54C56E}"/>
                </a:ext>
              </a:extLst>
            </p:cNvPr>
            <p:cNvGrpSpPr/>
            <p:nvPr/>
          </p:nvGrpSpPr>
          <p:grpSpPr>
            <a:xfrm>
              <a:off x="6389914" y="4791210"/>
              <a:ext cx="5698039" cy="1115914"/>
              <a:chOff x="5085557" y="5445224"/>
              <a:chExt cx="7400359" cy="1115914"/>
            </a:xfrm>
          </p:grpSpPr>
          <p:sp>
            <p:nvSpPr>
              <p:cNvPr id="11" name="Rectangle 10">
                <a:extLst>
                  <a:ext uri="{FF2B5EF4-FFF2-40B4-BE49-F238E27FC236}">
                    <a16:creationId xmlns:a16="http://schemas.microsoft.com/office/drawing/2014/main" id="{4E66ACC0-1EC6-4F42-9FE9-36D4490E359F}"/>
                  </a:ext>
                </a:extLst>
              </p:cNvPr>
              <p:cNvSpPr>
                <a:spLocks/>
              </p:cNvSpPr>
              <p:nvPr/>
            </p:nvSpPr>
            <p:spPr>
              <a:xfrm>
                <a:off x="5085557" y="5445224"/>
                <a:ext cx="3661436"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cap="none" normalizeH="0" baseline="0" noProof="0" dirty="0">
                    <a:ln>
                      <a:noFill/>
                    </a:ln>
                    <a:solidFill>
                      <a:srgbClr val="505050"/>
                    </a:solidFill>
                    <a:uLnTx/>
                    <a:uFillTx/>
                    <a:latin typeface="Segoe UI"/>
                    <a:ea typeface="+mn-ea"/>
                    <a:cs typeface="+mn-cs"/>
                  </a:rPr>
                  <a:t>proprietário: joe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cap="none" normalizeH="0" baseline="0" noProof="0" dirty="0">
                    <a:ln>
                      <a:noFill/>
                    </a:ln>
                    <a:solidFill>
                      <a:srgbClr val="505050"/>
                    </a:solidFill>
                    <a:uLnTx/>
                    <a:uFillTx/>
                    <a:latin typeface="Segoe UI"/>
                    <a:ea typeface="+mn-ea"/>
                    <a:cs typeface="+mn-cs"/>
                  </a:rPr>
                  <a:t>departamento: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cap="none" normalizeH="0" baseline="0" noProof="0" dirty="0">
                    <a:ln>
                      <a:noFill/>
                    </a:ln>
                    <a:solidFill>
                      <a:srgbClr val="505050"/>
                    </a:solidFill>
                    <a:uLnTx/>
                    <a:uFillTx/>
                    <a:latin typeface="Segoe UI"/>
                    <a:ea typeface="+mn-ea"/>
                    <a:cs typeface="+mn-cs"/>
                  </a:rPr>
                  <a:t>ambiente: produção	</a:t>
                </a:r>
              </a:p>
            </p:txBody>
          </p:sp>
          <p:sp>
            <p:nvSpPr>
              <p:cNvPr id="12" name="Rectangle 11">
                <a:extLst>
                  <a:ext uri="{FF2B5EF4-FFF2-40B4-BE49-F238E27FC236}">
                    <a16:creationId xmlns:a16="http://schemas.microsoft.com/office/drawing/2014/main" id="{3A82C1E5-5C94-4E3C-ACE3-6FB07AB3A6F7}"/>
                  </a:ext>
                </a:extLst>
              </p:cNvPr>
              <p:cNvSpPr>
                <a:spLocks/>
              </p:cNvSpPr>
              <p:nvPr/>
            </p:nvSpPr>
            <p:spPr>
              <a:xfrm>
                <a:off x="8918109" y="5445224"/>
                <a:ext cx="3567807" cy="1115914"/>
              </a:xfrm>
              <a:prstGeom prst="rect">
                <a:avLst/>
              </a:prstGeom>
              <a:solidFill>
                <a:schemeClr val="bg1">
                  <a:lumMod val="95000"/>
                </a:schemeClr>
              </a:solidFill>
              <a:ln>
                <a:solidFill>
                  <a:schemeClr val="bg1">
                    <a:lumMod val="75000"/>
                  </a:schemeClr>
                </a:solidFill>
              </a:ln>
            </p:spPr>
            <p:txBody>
              <a:bodyPr wrap="none"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cap="none" normalizeH="0" noProof="0">
                    <a:ln>
                      <a:noFill/>
                    </a:ln>
                    <a:solidFill>
                      <a:srgbClr val="505050"/>
                    </a:solidFill>
                    <a:uLnTx/>
                    <a:uFillTx/>
                    <a:latin typeface="Segoe UI"/>
                    <a:ea typeface="+mn-ea"/>
                    <a:cs typeface="+mn-cs"/>
                  </a:rPr>
                  <a:t>centro de custo: marketing</a:t>
                </a:r>
              </a:p>
            </p:txBody>
          </p:sp>
        </p:grpSp>
        <p:grpSp>
          <p:nvGrpSpPr>
            <p:cNvPr id="13" name="Group 12" descr="Uma marca é associada a um recurso ou grupo de recursos. ">
              <a:extLst>
                <a:ext uri="{FF2B5EF4-FFF2-40B4-BE49-F238E27FC236}">
                  <a16:creationId xmlns:a16="http://schemas.microsoft.com/office/drawing/2014/main" id="{59658300-E451-4B82-B3CC-5FDFB528B92B}"/>
                </a:ext>
              </a:extLst>
            </p:cNvPr>
            <p:cNvGrpSpPr/>
            <p:nvPr/>
          </p:nvGrpSpPr>
          <p:grpSpPr>
            <a:xfrm>
              <a:off x="7399446" y="1189038"/>
              <a:ext cx="3678974" cy="3176133"/>
              <a:chOff x="6121227" y="1189038"/>
              <a:chExt cx="4698776" cy="3830684"/>
            </a:xfrm>
          </p:grpSpPr>
          <p:sp>
            <p:nvSpPr>
              <p:cNvPr id="14" name="Freeform 25">
                <a:extLst>
                  <a:ext uri="{FF2B5EF4-FFF2-40B4-BE49-F238E27FC236}">
                    <a16:creationId xmlns:a16="http://schemas.microsoft.com/office/drawing/2014/main" id="{8B49AC04-3C49-4563-8FD2-DFADD8091D24}"/>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C18B0276-A4BC-4219-B3D8-D10F861742E2}"/>
                  </a:ext>
                </a:extLst>
              </p:cNvPr>
              <p:cNvGrpSpPr/>
              <p:nvPr/>
            </p:nvGrpSpPr>
            <p:grpSpPr>
              <a:xfrm>
                <a:off x="7514568" y="1189038"/>
                <a:ext cx="2005012" cy="1966912"/>
                <a:chOff x="7797800" y="1189038"/>
                <a:chExt cx="2005012" cy="1966912"/>
              </a:xfrm>
            </p:grpSpPr>
            <p:sp>
              <p:nvSpPr>
                <p:cNvPr id="47" name="Freeform 28">
                  <a:extLst>
                    <a:ext uri="{FF2B5EF4-FFF2-40B4-BE49-F238E27FC236}">
                      <a16:creationId xmlns:a16="http://schemas.microsoft.com/office/drawing/2014/main" id="{FF302027-7202-4EA6-9A1B-EC7798282C37}"/>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2">
                  <a:extLst>
                    <a:ext uri="{FF2B5EF4-FFF2-40B4-BE49-F238E27FC236}">
                      <a16:creationId xmlns:a16="http://schemas.microsoft.com/office/drawing/2014/main" id="{C2698FF6-5B0F-452D-B799-0C4CE5E474BD}"/>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3">
                  <a:extLst>
                    <a:ext uri="{FF2B5EF4-FFF2-40B4-BE49-F238E27FC236}">
                      <a16:creationId xmlns:a16="http://schemas.microsoft.com/office/drawing/2014/main" id="{B1508F63-FF60-41F2-A34A-D4F4276B54DB}"/>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34">
                  <a:extLst>
                    <a:ext uri="{FF2B5EF4-FFF2-40B4-BE49-F238E27FC236}">
                      <a16:creationId xmlns:a16="http://schemas.microsoft.com/office/drawing/2014/main" id="{7A0B0400-6089-48B8-91E7-AA19B9AFCD6C}"/>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35">
                  <a:extLst>
                    <a:ext uri="{FF2B5EF4-FFF2-40B4-BE49-F238E27FC236}">
                      <a16:creationId xmlns:a16="http://schemas.microsoft.com/office/drawing/2014/main" id="{134B0F4D-1665-4347-8A0A-928841D6D083}"/>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36">
                  <a:extLst>
                    <a:ext uri="{FF2B5EF4-FFF2-40B4-BE49-F238E27FC236}">
                      <a16:creationId xmlns:a16="http://schemas.microsoft.com/office/drawing/2014/main" id="{E197AEC4-6270-4F3E-859F-A780CAB80402}"/>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37">
                  <a:extLst>
                    <a:ext uri="{FF2B5EF4-FFF2-40B4-BE49-F238E27FC236}">
                      <a16:creationId xmlns:a16="http://schemas.microsoft.com/office/drawing/2014/main" id="{82C08D6B-80DE-4E97-8AD4-B37615508754}"/>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8">
                  <a:extLst>
                    <a:ext uri="{FF2B5EF4-FFF2-40B4-BE49-F238E27FC236}">
                      <a16:creationId xmlns:a16="http://schemas.microsoft.com/office/drawing/2014/main" id="{7C7E0EC0-162E-466E-BED2-2E156ED91B6C}"/>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39">
                  <a:extLst>
                    <a:ext uri="{FF2B5EF4-FFF2-40B4-BE49-F238E27FC236}">
                      <a16:creationId xmlns:a16="http://schemas.microsoft.com/office/drawing/2014/main" id="{E505EF47-FA28-4D5A-A8BE-304F9990DC41}"/>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40">
                  <a:extLst>
                    <a:ext uri="{FF2B5EF4-FFF2-40B4-BE49-F238E27FC236}">
                      <a16:creationId xmlns:a16="http://schemas.microsoft.com/office/drawing/2014/main" id="{1E2891A6-C9E4-414C-9FBD-EAB36A287B05}"/>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41">
                  <a:extLst>
                    <a:ext uri="{FF2B5EF4-FFF2-40B4-BE49-F238E27FC236}">
                      <a16:creationId xmlns:a16="http://schemas.microsoft.com/office/drawing/2014/main" id="{5FC767D9-7555-4ADE-B08A-F49E1A35CA18}"/>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42">
                  <a:extLst>
                    <a:ext uri="{FF2B5EF4-FFF2-40B4-BE49-F238E27FC236}">
                      <a16:creationId xmlns:a16="http://schemas.microsoft.com/office/drawing/2014/main" id="{E69394FA-0B27-4020-93A7-8BEE13501179}"/>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43">
                  <a:extLst>
                    <a:ext uri="{FF2B5EF4-FFF2-40B4-BE49-F238E27FC236}">
                      <a16:creationId xmlns:a16="http://schemas.microsoft.com/office/drawing/2014/main" id="{AC2175C8-906D-467E-B7AF-86B9700DD88E}"/>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75DF35FD-7D24-44CD-A22A-35A1DD9BC402}"/>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8AF74771-722E-41B9-9A63-D57073D2D19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093D0D4-E881-4126-8B8B-B679A8C143EA}"/>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8506E58-DE53-4C84-980E-352CDA1E0E01}"/>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D8EC597D-81D0-4A66-B4DF-3421CCBE9F6C}"/>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32">
                  <a:extLst>
                    <a:ext uri="{FF2B5EF4-FFF2-40B4-BE49-F238E27FC236}">
                      <a16:creationId xmlns:a16="http://schemas.microsoft.com/office/drawing/2014/main" id="{F06A88D8-7755-4F98-8CB7-604839C02A72}"/>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32">
                  <a:extLst>
                    <a:ext uri="{FF2B5EF4-FFF2-40B4-BE49-F238E27FC236}">
                      <a16:creationId xmlns:a16="http://schemas.microsoft.com/office/drawing/2014/main" id="{A909E0FB-245F-4471-BFBA-096D9F4D7C99}"/>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8" name="Picture 17">
                <a:extLst>
                  <a:ext uri="{FF2B5EF4-FFF2-40B4-BE49-F238E27FC236}">
                    <a16:creationId xmlns:a16="http://schemas.microsoft.com/office/drawing/2014/main" id="{7C0B5572-BE63-4086-A4CB-1BE6917608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9" name="Picture 18">
                <a:extLst>
                  <a:ext uri="{FF2B5EF4-FFF2-40B4-BE49-F238E27FC236}">
                    <a16:creationId xmlns:a16="http://schemas.microsoft.com/office/drawing/2014/main" id="{BFEAA2E9-5C4B-4D35-AD9E-D6D811F36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20" name="Group 19">
                <a:extLst>
                  <a:ext uri="{FF2B5EF4-FFF2-40B4-BE49-F238E27FC236}">
                    <a16:creationId xmlns:a16="http://schemas.microsoft.com/office/drawing/2014/main" id="{D0920D28-8152-460D-824D-884074BF9C09}"/>
                  </a:ext>
                </a:extLst>
              </p:cNvPr>
              <p:cNvGrpSpPr/>
              <p:nvPr/>
            </p:nvGrpSpPr>
            <p:grpSpPr>
              <a:xfrm>
                <a:off x="6121227" y="1189038"/>
                <a:ext cx="4697412" cy="3830684"/>
                <a:chOff x="6057900" y="1189038"/>
                <a:chExt cx="4697412" cy="3830684"/>
              </a:xfrm>
            </p:grpSpPr>
            <p:sp>
              <p:nvSpPr>
                <p:cNvPr id="21" name="Freeform 25">
                  <a:extLst>
                    <a:ext uri="{FF2B5EF4-FFF2-40B4-BE49-F238E27FC236}">
                      <a16:creationId xmlns:a16="http://schemas.microsoft.com/office/drawing/2014/main" id="{792C681A-E5A7-405B-9ECD-A970BACD3BCA}"/>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44">
                  <a:extLst>
                    <a:ext uri="{FF2B5EF4-FFF2-40B4-BE49-F238E27FC236}">
                      <a16:creationId xmlns:a16="http://schemas.microsoft.com/office/drawing/2014/main" id="{100A4611-0E91-4C91-8A73-6D06CD8360E3}"/>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cap="none" normalizeH="0" baseline="0" noProof="0">
                      <a:ln>
                        <a:noFill/>
                      </a:ln>
                      <a:uLnTx/>
                      <a:uFillTx/>
                      <a:latin typeface="Segoe UI"/>
                      <a:ea typeface="+mn-ea"/>
                      <a:cs typeface="+mn-cs"/>
                    </a:rPr>
                    <a:t>OU</a:t>
                  </a:r>
                </a:p>
              </p:txBody>
            </p:sp>
            <p:grpSp>
              <p:nvGrpSpPr>
                <p:cNvPr id="23" name="Group 22">
                  <a:extLst>
                    <a:ext uri="{FF2B5EF4-FFF2-40B4-BE49-F238E27FC236}">
                      <a16:creationId xmlns:a16="http://schemas.microsoft.com/office/drawing/2014/main" id="{709C7BFF-75AA-493F-ABB5-232DCEDAEAF0}"/>
                    </a:ext>
                  </a:extLst>
                </p:cNvPr>
                <p:cNvGrpSpPr/>
                <p:nvPr/>
              </p:nvGrpSpPr>
              <p:grpSpPr>
                <a:xfrm>
                  <a:off x="7449877" y="1189038"/>
                  <a:ext cx="2008926" cy="1966912"/>
                  <a:chOff x="7797800" y="1189038"/>
                  <a:chExt cx="2008926" cy="1966912"/>
                </a:xfrm>
              </p:grpSpPr>
              <p:sp>
                <p:nvSpPr>
                  <p:cNvPr id="26" name="Freeform 28">
                    <a:extLst>
                      <a:ext uri="{FF2B5EF4-FFF2-40B4-BE49-F238E27FC236}">
                        <a16:creationId xmlns:a16="http://schemas.microsoft.com/office/drawing/2014/main" id="{449E695B-A334-4A97-9DF9-2D0F58AD8443}"/>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32">
                    <a:extLst>
                      <a:ext uri="{FF2B5EF4-FFF2-40B4-BE49-F238E27FC236}">
                        <a16:creationId xmlns:a16="http://schemas.microsoft.com/office/drawing/2014/main" id="{942B7E81-56BA-4DE3-A7B7-92279C74F009}"/>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33">
                    <a:extLst>
                      <a:ext uri="{FF2B5EF4-FFF2-40B4-BE49-F238E27FC236}">
                        <a16:creationId xmlns:a16="http://schemas.microsoft.com/office/drawing/2014/main" id="{95503E1B-7C39-4B28-A4A5-D501E3C8EF7F}"/>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34">
                    <a:extLst>
                      <a:ext uri="{FF2B5EF4-FFF2-40B4-BE49-F238E27FC236}">
                        <a16:creationId xmlns:a16="http://schemas.microsoft.com/office/drawing/2014/main" id="{0D308289-2A5A-4539-98C3-E22924805A66}"/>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35">
                    <a:extLst>
                      <a:ext uri="{FF2B5EF4-FFF2-40B4-BE49-F238E27FC236}">
                        <a16:creationId xmlns:a16="http://schemas.microsoft.com/office/drawing/2014/main" id="{C4E3A0C6-5FDD-4540-B98E-519EA1126500}"/>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36">
                    <a:extLst>
                      <a:ext uri="{FF2B5EF4-FFF2-40B4-BE49-F238E27FC236}">
                        <a16:creationId xmlns:a16="http://schemas.microsoft.com/office/drawing/2014/main" id="{D7A453D6-77A7-46EE-A388-92967543456E}"/>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37">
                    <a:extLst>
                      <a:ext uri="{FF2B5EF4-FFF2-40B4-BE49-F238E27FC236}">
                        <a16:creationId xmlns:a16="http://schemas.microsoft.com/office/drawing/2014/main" id="{DDE1199B-C941-4A9B-9452-1120C9FC47BA}"/>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38">
                    <a:extLst>
                      <a:ext uri="{FF2B5EF4-FFF2-40B4-BE49-F238E27FC236}">
                        <a16:creationId xmlns:a16="http://schemas.microsoft.com/office/drawing/2014/main" id="{DDB589C2-9D39-48F0-B106-BFA9C0CE7BE2}"/>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39">
                    <a:extLst>
                      <a:ext uri="{FF2B5EF4-FFF2-40B4-BE49-F238E27FC236}">
                        <a16:creationId xmlns:a16="http://schemas.microsoft.com/office/drawing/2014/main" id="{456FAE57-DE36-45A4-B553-E6CF8599815D}"/>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40">
                    <a:extLst>
                      <a:ext uri="{FF2B5EF4-FFF2-40B4-BE49-F238E27FC236}">
                        <a16:creationId xmlns:a16="http://schemas.microsoft.com/office/drawing/2014/main" id="{0DA46099-900D-42BB-8875-7E5DC4B45172}"/>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41">
                    <a:extLst>
                      <a:ext uri="{FF2B5EF4-FFF2-40B4-BE49-F238E27FC236}">
                        <a16:creationId xmlns:a16="http://schemas.microsoft.com/office/drawing/2014/main" id="{35143DF3-FC49-4422-A22C-3A14D4510BB4}"/>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2">
                    <a:extLst>
                      <a:ext uri="{FF2B5EF4-FFF2-40B4-BE49-F238E27FC236}">
                        <a16:creationId xmlns:a16="http://schemas.microsoft.com/office/drawing/2014/main" id="{7A7C1CEE-BD1B-43AC-96C5-E41A1B232006}"/>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43">
                    <a:extLst>
                      <a:ext uri="{FF2B5EF4-FFF2-40B4-BE49-F238E27FC236}">
                        <a16:creationId xmlns:a16="http://schemas.microsoft.com/office/drawing/2014/main" id="{F32DFD0D-6536-43F6-AE48-242C9CEABC18}"/>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0">
                    <a:extLst>
                      <a:ext uri="{FF2B5EF4-FFF2-40B4-BE49-F238E27FC236}">
                        <a16:creationId xmlns:a16="http://schemas.microsoft.com/office/drawing/2014/main" id="{4D44A2C1-811E-400D-ABD8-6C864CA35B8D}"/>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1">
                    <a:extLst>
                      <a:ext uri="{FF2B5EF4-FFF2-40B4-BE49-F238E27FC236}">
                        <a16:creationId xmlns:a16="http://schemas.microsoft.com/office/drawing/2014/main" id="{C614D8E9-16D3-44C8-93D6-B66E86A7050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2">
                    <a:extLst>
                      <a:ext uri="{FF2B5EF4-FFF2-40B4-BE49-F238E27FC236}">
                        <a16:creationId xmlns:a16="http://schemas.microsoft.com/office/drawing/2014/main" id="{3D3FA5C4-9A77-4100-9A53-443D29C5193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3">
                    <a:extLst>
                      <a:ext uri="{FF2B5EF4-FFF2-40B4-BE49-F238E27FC236}">
                        <a16:creationId xmlns:a16="http://schemas.microsoft.com/office/drawing/2014/main" id="{FC77588A-9153-4552-BA83-832F8C5DDA96}"/>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29BEC9AF-77F3-495C-A9B9-53E6514A00E5}"/>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2">
                    <a:extLst>
                      <a:ext uri="{FF2B5EF4-FFF2-40B4-BE49-F238E27FC236}">
                        <a16:creationId xmlns:a16="http://schemas.microsoft.com/office/drawing/2014/main" id="{80AD87E1-6678-43DF-BB08-DDE4644DE989}"/>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32">
                    <a:extLst>
                      <a:ext uri="{FF2B5EF4-FFF2-40B4-BE49-F238E27FC236}">
                        <a16:creationId xmlns:a16="http://schemas.microsoft.com/office/drawing/2014/main" id="{2E451511-436E-48FF-B6A4-D360E43C6578}"/>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241BFDD1-E817-4220-8EE7-3DA47B951312}"/>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DD629785-F77C-48DF-A780-76C3F1D5AB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25" name="Picture 24">
                  <a:extLst>
                    <a:ext uri="{FF2B5EF4-FFF2-40B4-BE49-F238E27FC236}">
                      <a16:creationId xmlns:a16="http://schemas.microsoft.com/office/drawing/2014/main" id="{A850A374-A7F5-49C0-8E7D-0E91F80D74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
        <p:nvSpPr>
          <p:cNvPr id="67" name="Rectangle 66">
            <a:extLst>
              <a:ext uri="{FF2B5EF4-FFF2-40B4-BE49-F238E27FC236}">
                <a16:creationId xmlns:a16="http://schemas.microsoft.com/office/drawing/2014/main" id="{91B35294-EBE4-4BD8-AEB8-8677954D2F2F}"/>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68" name="Title 2">
            <a:extLst>
              <a:ext uri="{FF2B5EF4-FFF2-40B4-BE49-F238E27FC236}">
                <a16:creationId xmlns:a16="http://schemas.microsoft.com/office/drawing/2014/main" id="{8B6934A5-D78B-4698-A5B1-B24B4EFFE0D1}"/>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69" name="Picture 68" descr="A picture containing icon&#10;&#10;Description automatically generated">
            <a:extLst>
              <a:ext uri="{FF2B5EF4-FFF2-40B4-BE49-F238E27FC236}">
                <a16:creationId xmlns:a16="http://schemas.microsoft.com/office/drawing/2014/main" id="{03BF6BF1-87E5-4158-95C7-0091912B706D}"/>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70" name="Picture 69" descr="A picture containing icon&#10;&#10;Description automatically generated">
            <a:extLst>
              <a:ext uri="{FF2B5EF4-FFF2-40B4-BE49-F238E27FC236}">
                <a16:creationId xmlns:a16="http://schemas.microsoft.com/office/drawing/2014/main" id="{C0EDF23B-E006-4D10-8BCD-D0AD093BE776}"/>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71" name="Picture 70" descr="A picture containing text, sign&#10;&#10;Description automatically generated">
            <a:extLst>
              <a:ext uri="{FF2B5EF4-FFF2-40B4-BE49-F238E27FC236}">
                <a16:creationId xmlns:a16="http://schemas.microsoft.com/office/drawing/2014/main" id="{4DE4E4A9-2817-45D4-9908-D7E686B5429F}"/>
              </a:ext>
            </a:extLst>
          </p:cNvPr>
          <p:cNvPicPr>
            <a:picLocks noChangeAspect="1"/>
          </p:cNvPicPr>
          <p:nvPr/>
        </p:nvPicPr>
        <p:blipFill>
          <a:blip r:embed="rId6"/>
          <a:stretch>
            <a:fillRect/>
          </a:stretch>
        </p:blipFill>
        <p:spPr>
          <a:xfrm>
            <a:off x="95702" y="155697"/>
            <a:ext cx="882366" cy="882366"/>
          </a:xfrm>
          <a:prstGeom prst="rect">
            <a:avLst/>
          </a:prstGeom>
        </p:spPr>
      </p:pic>
      <p:pic>
        <p:nvPicPr>
          <p:cNvPr id="72" name="Picture 71" descr="A close-up of a car's license plate&#10;&#10;Description automatically generated with low confidence">
            <a:extLst>
              <a:ext uri="{FF2B5EF4-FFF2-40B4-BE49-F238E27FC236}">
                <a16:creationId xmlns:a16="http://schemas.microsoft.com/office/drawing/2014/main" id="{325C4910-DB3C-4851-B4E3-A438E6713D5E}"/>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73" name="Picture 72" descr="Graphical user interface, text, application&#10;&#10;Description automatically generated">
            <a:extLst>
              <a:ext uri="{FF2B5EF4-FFF2-40B4-BE49-F238E27FC236}">
                <a16:creationId xmlns:a16="http://schemas.microsoft.com/office/drawing/2014/main" id="{49F0C42D-9BEB-4D45-8EFC-BDA602BA1533}"/>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0533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2493" y="683939"/>
            <a:ext cx="9963607" cy="680196"/>
          </a:xfrm>
        </p:spPr>
        <p:txBody>
          <a:bodyPr/>
          <a:lstStyle/>
          <a:p>
            <a:pPr algn="ctr"/>
            <a:r>
              <a:rPr lang="pt-BR" noProof="0" dirty="0"/>
              <a:t>Azure Policy</a:t>
            </a:r>
          </a:p>
        </p:txBody>
      </p:sp>
      <p:sp>
        <p:nvSpPr>
          <p:cNvPr id="6" name="Text Placeholder 5"/>
          <p:cNvSpPr>
            <a:spLocks noGrp="1"/>
          </p:cNvSpPr>
          <p:nvPr>
            <p:ph sz="quarter" idx="10"/>
          </p:nvPr>
        </p:nvSpPr>
        <p:spPr>
          <a:xfrm>
            <a:off x="652781" y="1456897"/>
            <a:ext cx="11107130" cy="1292662"/>
          </a:xfrm>
        </p:spPr>
        <p:txBody>
          <a:bodyPr/>
          <a:lstStyle/>
          <a:p>
            <a:pPr marL="0" indent="0">
              <a:buNone/>
            </a:pPr>
            <a:r>
              <a:rPr lang="pt-BR" i="0" dirty="0">
                <a:solidFill>
                  <a:srgbClr val="171717"/>
                </a:solidFill>
              </a:rPr>
              <a:t>O </a:t>
            </a:r>
            <a:r>
              <a:rPr lang="pt-BR" i="0" dirty="0">
                <a:solidFill>
                  <a:srgbClr val="171717"/>
                </a:solidFill>
                <a:latin typeface="+mj-lt"/>
              </a:rPr>
              <a:t>Azure Policy</a:t>
            </a:r>
            <a:r>
              <a:rPr lang="pt-BR" b="1" i="0" dirty="0">
                <a:solidFill>
                  <a:srgbClr val="171717"/>
                </a:solidFill>
                <a:latin typeface="Segoe UI" panose="020B0502040204020203" pitchFamily="34" charset="0"/>
              </a:rPr>
              <a:t> </a:t>
            </a:r>
            <a:r>
              <a:rPr lang="pt-BR" b="0" i="0" dirty="0">
                <a:solidFill>
                  <a:srgbClr val="171717"/>
                </a:solidFill>
                <a:latin typeface="Segoe UI" panose="020B0502040204020203" pitchFamily="34" charset="0"/>
              </a:rPr>
              <a:t>ajuda a impor padrões organizacionais e avaliar conformidade </a:t>
            </a:r>
            <a:br>
              <a:rPr lang="pt-BR" b="0" i="0" dirty="0">
                <a:solidFill>
                  <a:srgbClr val="171717"/>
                </a:solidFill>
                <a:latin typeface="Segoe UI" panose="020B0502040204020203" pitchFamily="34" charset="0"/>
              </a:rPr>
            </a:br>
            <a:r>
              <a:rPr lang="pt-BR" b="0" i="0" dirty="0">
                <a:solidFill>
                  <a:srgbClr val="171717"/>
                </a:solidFill>
                <a:latin typeface="Segoe UI" panose="020B0502040204020203" pitchFamily="34" charset="0"/>
              </a:rPr>
              <a:t>em escala. Fornece governança e consistência de recursos</a:t>
            </a:r>
            <a:r>
              <a:rPr lang="pt-BR" dirty="0">
                <a:solidFill>
                  <a:srgbClr val="171717"/>
                </a:solidFill>
              </a:rPr>
              <a:t> </a:t>
            </a:r>
            <a:r>
              <a:rPr lang="pt-BR" dirty="0">
                <a:solidFill>
                  <a:srgbClr val="171717"/>
                </a:solidFill>
                <a:latin typeface="Segoe UI" panose="020B0502040204020203" pitchFamily="34" charset="0"/>
              </a:rPr>
              <a:t>com conformidade regulamentar, segurança, custos e gerenciamento.  </a:t>
            </a:r>
          </a:p>
        </p:txBody>
      </p:sp>
      <p:sp>
        <p:nvSpPr>
          <p:cNvPr id="7" name="Text Placeholder 5">
            <a:extLst>
              <a:ext uri="{FF2B5EF4-FFF2-40B4-BE49-F238E27FC236}">
                <a16:creationId xmlns:a16="http://schemas.microsoft.com/office/drawing/2014/main" id="{21EC92CC-3C04-417A-AA1B-5A88FBCBD7F4}"/>
              </a:ext>
            </a:extLst>
          </p:cNvPr>
          <p:cNvSpPr txBox="1">
            <a:spLocks/>
          </p:cNvSpPr>
          <p:nvPr/>
        </p:nvSpPr>
        <p:spPr>
          <a:xfrm>
            <a:off x="652781" y="2745758"/>
            <a:ext cx="6405941" cy="280346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lnSpc>
                <a:spcPct val="114000"/>
              </a:lnSpc>
              <a:buFont typeface="Arial" panose="020B0604020202020204" pitchFamily="34" charset="0"/>
              <a:buChar char="•"/>
            </a:pPr>
            <a:r>
              <a:rPr lang="pt-BR" sz="2400" dirty="0">
                <a:cs typeface="Segoe UI Semilight" panose="020B0402040204020203" pitchFamily="34" charset="0"/>
              </a:rPr>
              <a:t>Avalia e identifica os recursos do Azure que não atendem às suas políticas.</a:t>
            </a:r>
          </a:p>
          <a:p>
            <a:pPr marL="457200" lvl="1" indent="-457200">
              <a:lnSpc>
                <a:spcPct val="114000"/>
              </a:lnSpc>
              <a:buFont typeface="Arial" panose="020B0604020202020204" pitchFamily="34" charset="0"/>
              <a:buChar char="•"/>
            </a:pPr>
            <a:r>
              <a:rPr lang="pt-BR" sz="2400" dirty="0">
                <a:cs typeface="Segoe UI Semilight" panose="020B0402040204020203" pitchFamily="34" charset="0"/>
              </a:rPr>
              <a:t>Fornece definições de políticas e iniciativas integradas, em categorias como Armaze-namento, Rede, Computação, Central de Segurança e Monitoramento.</a:t>
            </a:r>
          </a:p>
        </p:txBody>
      </p:sp>
      <p:pic>
        <p:nvPicPr>
          <p:cNvPr id="3" name="Graphic 2">
            <a:extLst>
              <a:ext uri="{FF2B5EF4-FFF2-40B4-BE49-F238E27FC236}">
                <a16:creationId xmlns:a16="http://schemas.microsoft.com/office/drawing/2014/main" id="{ABD3E443-456F-42C4-B57B-F32DC1649FD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1138" y="2745758"/>
            <a:ext cx="2748107" cy="2748107"/>
          </a:xfrm>
          <a:prstGeom prst="rect">
            <a:avLst/>
          </a:prstGeom>
        </p:spPr>
      </p:pic>
      <p:sp>
        <p:nvSpPr>
          <p:cNvPr id="8" name="Rectangle 7">
            <a:extLst>
              <a:ext uri="{FF2B5EF4-FFF2-40B4-BE49-F238E27FC236}">
                <a16:creationId xmlns:a16="http://schemas.microsoft.com/office/drawing/2014/main" id="{4853184E-563B-4D5E-BC22-F27568F6DB7E}"/>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9" name="Title 2">
            <a:extLst>
              <a:ext uri="{FF2B5EF4-FFF2-40B4-BE49-F238E27FC236}">
                <a16:creationId xmlns:a16="http://schemas.microsoft.com/office/drawing/2014/main" id="{B1B2CD36-741E-4844-A672-5E8117B1D490}"/>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10" name="Picture 9" descr="A picture containing icon&#10;&#10;Description automatically generated">
            <a:extLst>
              <a:ext uri="{FF2B5EF4-FFF2-40B4-BE49-F238E27FC236}">
                <a16:creationId xmlns:a16="http://schemas.microsoft.com/office/drawing/2014/main" id="{CC58D7C9-8EC7-4A2C-B2BB-5285E4701BD6}"/>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D64EF31D-DEF4-4499-B5F6-B577890824D6}"/>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12" name="Picture 11" descr="A picture containing text, sign&#10;&#10;Description automatically generated">
            <a:extLst>
              <a:ext uri="{FF2B5EF4-FFF2-40B4-BE49-F238E27FC236}">
                <a16:creationId xmlns:a16="http://schemas.microsoft.com/office/drawing/2014/main" id="{BCB86DC0-A76B-4526-9CC6-64AF6ADEEF3F}"/>
              </a:ext>
            </a:extLst>
          </p:cNvPr>
          <p:cNvPicPr>
            <a:picLocks noChangeAspect="1"/>
          </p:cNvPicPr>
          <p:nvPr/>
        </p:nvPicPr>
        <p:blipFill>
          <a:blip r:embed="rId6"/>
          <a:stretch>
            <a:fillRect/>
          </a:stretch>
        </p:blipFill>
        <p:spPr>
          <a:xfrm>
            <a:off x="95702" y="155697"/>
            <a:ext cx="882366" cy="882366"/>
          </a:xfrm>
          <a:prstGeom prst="rect">
            <a:avLst/>
          </a:prstGeom>
        </p:spPr>
      </p:pic>
      <p:pic>
        <p:nvPicPr>
          <p:cNvPr id="13" name="Picture 12" descr="A close-up of a car's license plate&#10;&#10;Description automatically generated with low confidence">
            <a:extLst>
              <a:ext uri="{FF2B5EF4-FFF2-40B4-BE49-F238E27FC236}">
                <a16:creationId xmlns:a16="http://schemas.microsoft.com/office/drawing/2014/main" id="{5ED3E47A-169E-4B69-B222-AF9621BCCDED}"/>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E18DDF79-4188-4D0A-A27A-A1F2C237EA74}"/>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390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71526" y="673973"/>
            <a:ext cx="9896474" cy="680196"/>
          </a:xfrm>
        </p:spPr>
        <p:txBody>
          <a:bodyPr/>
          <a:lstStyle/>
          <a:p>
            <a:pPr algn="ctr"/>
            <a:r>
              <a:rPr lang="pt-BR" noProof="0" dirty="0"/>
              <a:t>Azure Blueprints</a:t>
            </a:r>
          </a:p>
        </p:txBody>
      </p:sp>
      <p:sp>
        <p:nvSpPr>
          <p:cNvPr id="6" name="Text Placeholder 5"/>
          <p:cNvSpPr>
            <a:spLocks noGrp="1"/>
          </p:cNvSpPr>
          <p:nvPr>
            <p:ph sz="quarter" idx="10"/>
          </p:nvPr>
        </p:nvSpPr>
        <p:spPr>
          <a:xfrm>
            <a:off x="1057274" y="1714072"/>
            <a:ext cx="10401301" cy="3652282"/>
          </a:xfrm>
        </p:spPr>
        <p:txBody>
          <a:bodyPr/>
          <a:lstStyle/>
          <a:p>
            <a:pPr>
              <a:spcBef>
                <a:spcPts val="292"/>
              </a:spcBef>
              <a:spcAft>
                <a:spcPts val="388"/>
              </a:spcAft>
            </a:pPr>
            <a:r>
              <a:rPr lang="pt-BR" i="0" dirty="0">
                <a:solidFill>
                  <a:srgbClr val="171717"/>
                </a:solidFill>
              </a:rPr>
              <a:t>O </a:t>
            </a:r>
            <a:r>
              <a:rPr lang="pt-BR" i="0" dirty="0">
                <a:solidFill>
                  <a:srgbClr val="171717"/>
                </a:solidFill>
                <a:latin typeface="+mj-lt"/>
              </a:rPr>
              <a:t>Azure Blueprints</a:t>
            </a:r>
            <a:r>
              <a:rPr lang="pt-BR" b="1" i="0" dirty="0">
                <a:solidFill>
                  <a:srgbClr val="171717"/>
                </a:solidFill>
                <a:latin typeface="Segoe UI" panose="020B0502040204020203" pitchFamily="34" charset="0"/>
              </a:rPr>
              <a:t> </a:t>
            </a:r>
            <a:r>
              <a:rPr lang="pt-BR" b="0" i="0" dirty="0">
                <a:solidFill>
                  <a:srgbClr val="171717"/>
                </a:solidFill>
                <a:latin typeface="Segoe UI" panose="020B0502040204020203" pitchFamily="34" charset="0"/>
              </a:rPr>
              <a:t>possibilita que as equipes de desenvolvimento criem e implantem novos ambientes com rapidez.  As equipes de desenvolvimento podem desenvolver </a:t>
            </a:r>
            <a:br>
              <a:rPr lang="pt-BR" b="0" i="0" dirty="0">
                <a:solidFill>
                  <a:srgbClr val="171717"/>
                </a:solidFill>
                <a:latin typeface="Segoe UI" panose="020B0502040204020203" pitchFamily="34" charset="0"/>
              </a:rPr>
            </a:br>
            <a:r>
              <a:rPr lang="pt-BR" b="0" i="0" dirty="0">
                <a:solidFill>
                  <a:srgbClr val="171717"/>
                </a:solidFill>
                <a:latin typeface="Segoe UI" panose="020B0502040204020203" pitchFamily="34" charset="0"/>
              </a:rPr>
              <a:t>a confiança rapidamente por meio de conformidade organizacional com um conjunto de componentes integrados (como rede)</a:t>
            </a:r>
            <a:r>
              <a:rPr lang="pt-BR" dirty="0">
                <a:solidFill>
                  <a:srgbClr val="171717"/>
                </a:solidFill>
                <a:latin typeface="Segoe UI" panose="020B0502040204020203" pitchFamily="34" charset="0"/>
              </a:rPr>
              <a:t> </a:t>
            </a:r>
            <a:r>
              <a:rPr lang="pt-BR" b="0" i="0" dirty="0">
                <a:solidFill>
                  <a:srgbClr val="171717"/>
                </a:solidFill>
                <a:latin typeface="Segoe UI" panose="020B0502040204020203" pitchFamily="34" charset="0"/>
              </a:rPr>
              <a:t>para acelerar o desenvolvimento e a entrega.</a:t>
            </a:r>
          </a:p>
          <a:p>
            <a:pPr marL="342900" indent="-342900">
              <a:buFont typeface="Arial" panose="020B0604020202020204" pitchFamily="34" charset="0"/>
              <a:buChar char="•"/>
            </a:pPr>
            <a:r>
              <a:rPr lang="pt-BR" sz="2400" noProof="0" dirty="0">
                <a:solidFill>
                  <a:srgbClr val="171717"/>
                </a:solidFill>
                <a:latin typeface="Segoe UI" panose="020B0502040204020203" pitchFamily="34" charset="0"/>
                <a:cs typeface="Segoe UI" panose="020B0502040204020203" pitchFamily="34" charset="0"/>
              </a:rPr>
              <a:t>Atribuições de função</a:t>
            </a:r>
          </a:p>
          <a:p>
            <a:pPr marL="342900" indent="-342900">
              <a:buFont typeface="Arial" panose="020B0604020202020204" pitchFamily="34" charset="0"/>
              <a:buChar char="•"/>
            </a:pPr>
            <a:r>
              <a:rPr lang="pt-BR" sz="2400" noProof="0" dirty="0">
                <a:solidFill>
                  <a:srgbClr val="171717"/>
                </a:solidFill>
                <a:latin typeface="Segoe UI" panose="020B0502040204020203" pitchFamily="34" charset="0"/>
                <a:cs typeface="Segoe UI" panose="020B0502040204020203" pitchFamily="34" charset="0"/>
              </a:rPr>
              <a:t>Atribuições de política</a:t>
            </a:r>
          </a:p>
          <a:p>
            <a:pPr marL="342900" indent="-342900">
              <a:buFont typeface="Arial" panose="020B0604020202020204" pitchFamily="34" charset="0"/>
              <a:buChar char="•"/>
            </a:pPr>
            <a:r>
              <a:rPr lang="pt-BR" dirty="0">
                <a:solidFill>
                  <a:srgbClr val="171717"/>
                </a:solidFill>
                <a:latin typeface="Segoe UI" panose="020B0502040204020203" pitchFamily="34" charset="0"/>
                <a:cs typeface="Segoe UI" panose="020B0502040204020203" pitchFamily="34" charset="0"/>
              </a:rPr>
              <a:t>Modelos do Azure Resource Manager</a:t>
            </a:r>
          </a:p>
          <a:p>
            <a:pPr marL="342900" indent="-342900">
              <a:buFont typeface="Arial" panose="020B0604020202020204" pitchFamily="34" charset="0"/>
              <a:buChar char="•"/>
            </a:pPr>
            <a:r>
              <a:rPr lang="pt-BR" sz="2400" noProof="0" dirty="0">
                <a:solidFill>
                  <a:srgbClr val="171717"/>
                </a:solidFill>
                <a:latin typeface="Segoe UI" panose="020B0502040204020203" pitchFamily="34" charset="0"/>
                <a:cs typeface="Segoe UI" panose="020B0502040204020203" pitchFamily="34" charset="0"/>
              </a:rPr>
              <a:t>Grupos de recursos</a:t>
            </a:r>
          </a:p>
        </p:txBody>
      </p:sp>
      <p:pic>
        <p:nvPicPr>
          <p:cNvPr id="3" name="Graphic 2">
            <a:extLst>
              <a:ext uri="{FF2B5EF4-FFF2-40B4-BE49-F238E27FC236}">
                <a16:creationId xmlns:a16="http://schemas.microsoft.com/office/drawing/2014/main" id="{4C59E150-A658-4E5C-89AE-7A5B0C94EE3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1650" y="3788953"/>
            <a:ext cx="2131176" cy="2131176"/>
          </a:xfrm>
          <a:prstGeom prst="rect">
            <a:avLst/>
          </a:prstGeom>
        </p:spPr>
      </p:pic>
      <p:sp>
        <p:nvSpPr>
          <p:cNvPr id="13" name="Rectangle 12">
            <a:extLst>
              <a:ext uri="{FF2B5EF4-FFF2-40B4-BE49-F238E27FC236}">
                <a16:creationId xmlns:a16="http://schemas.microsoft.com/office/drawing/2014/main" id="{4CF1725C-1D32-46B2-B441-3F09729C3A0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14" name="Title 2">
            <a:extLst>
              <a:ext uri="{FF2B5EF4-FFF2-40B4-BE49-F238E27FC236}">
                <a16:creationId xmlns:a16="http://schemas.microsoft.com/office/drawing/2014/main" id="{976810CA-D4CD-4B10-8762-AA8656B0BDBC}"/>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15" name="Picture 14" descr="A picture containing icon&#10;&#10;Description automatically generated">
            <a:extLst>
              <a:ext uri="{FF2B5EF4-FFF2-40B4-BE49-F238E27FC236}">
                <a16:creationId xmlns:a16="http://schemas.microsoft.com/office/drawing/2014/main" id="{6CF30E6F-EF53-4362-A42A-2857763661D9}"/>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51C8CECF-EE1D-46E0-AA1A-097A4E4036E3}"/>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BAEA848D-2CC8-4CD6-BB12-55A736673FF8}"/>
              </a:ext>
            </a:extLst>
          </p:cNvPr>
          <p:cNvPicPr>
            <a:picLocks noChangeAspect="1"/>
          </p:cNvPicPr>
          <p:nvPr/>
        </p:nvPicPr>
        <p:blipFill>
          <a:blip r:embed="rId6"/>
          <a:stretch>
            <a:fillRect/>
          </a:stretch>
        </p:blipFill>
        <p:spPr>
          <a:xfrm>
            <a:off x="95702" y="155697"/>
            <a:ext cx="882366" cy="882366"/>
          </a:xfrm>
          <a:prstGeom prst="rect">
            <a:avLst/>
          </a:prstGeom>
        </p:spPr>
      </p:pic>
      <p:pic>
        <p:nvPicPr>
          <p:cNvPr id="19" name="Picture 18" descr="A close-up of a car's license plate&#10;&#10;Description automatically generated with low confidence">
            <a:extLst>
              <a:ext uri="{FF2B5EF4-FFF2-40B4-BE49-F238E27FC236}">
                <a16:creationId xmlns:a16="http://schemas.microsoft.com/office/drawing/2014/main" id="{F6038A59-1C50-478C-B81A-C50D98B7DF61}"/>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DA0AC32D-E0D3-461A-B3C6-A082B1B9241F}"/>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41065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064F-5CD9-4CE4-B9F3-98778056BE1F}"/>
              </a:ext>
            </a:extLst>
          </p:cNvPr>
          <p:cNvSpPr>
            <a:spLocks noGrp="1"/>
          </p:cNvSpPr>
          <p:nvPr>
            <p:ph type="title"/>
          </p:nvPr>
        </p:nvSpPr>
        <p:spPr>
          <a:xfrm>
            <a:off x="1451258" y="697669"/>
            <a:ext cx="9414588" cy="680196"/>
          </a:xfrm>
        </p:spPr>
        <p:txBody>
          <a:bodyPr/>
          <a:lstStyle/>
          <a:p>
            <a:pPr algn="ctr"/>
            <a:r>
              <a:rPr lang="pt-BR" dirty="0">
                <a:solidFill>
                  <a:schemeClr val="tx1"/>
                </a:solidFill>
              </a:rPr>
              <a:t>Cloud Adoption Framework</a:t>
            </a:r>
          </a:p>
        </p:txBody>
      </p:sp>
      <p:sp>
        <p:nvSpPr>
          <p:cNvPr id="3" name="Text Placeholder 2">
            <a:extLst>
              <a:ext uri="{FF2B5EF4-FFF2-40B4-BE49-F238E27FC236}">
                <a16:creationId xmlns:a16="http://schemas.microsoft.com/office/drawing/2014/main" id="{D081D35A-5944-4612-9F2D-B9D28C18B34E}"/>
              </a:ext>
            </a:extLst>
          </p:cNvPr>
          <p:cNvSpPr>
            <a:spLocks noGrp="1"/>
          </p:cNvSpPr>
          <p:nvPr>
            <p:ph sz="quarter" idx="10"/>
          </p:nvPr>
        </p:nvSpPr>
        <p:spPr>
          <a:xfrm>
            <a:off x="1520536" y="4535430"/>
            <a:ext cx="9276034" cy="1364476"/>
          </a:xfrm>
        </p:spPr>
        <p:txBody>
          <a:bodyPr vert="horz" wrap="square" lIns="0" tIns="0" rIns="0" bIns="0" rtlCol="0" anchor="t">
            <a:spAutoFit/>
          </a:bodyPr>
          <a:lstStyle/>
          <a:p>
            <a:pPr marL="457200" indent="-457200">
              <a:buFont typeface="Arial" panose="05000000000000000000" pitchFamily="2" charset="2"/>
              <a:buChar char="•"/>
            </a:pPr>
            <a:r>
              <a:rPr lang="pt-BR" dirty="0">
                <a:latin typeface="+mn-lt"/>
                <a:cs typeface="Segoe UI Semilight"/>
              </a:rPr>
              <a:t>A abordagem One Microsoft para adoção de nuvem no Azure.</a:t>
            </a:r>
          </a:p>
          <a:p>
            <a:pPr marL="457200" indent="-457200">
              <a:buFont typeface="Arial" panose="05000000000000000000" pitchFamily="2" charset="2"/>
              <a:buChar char="•"/>
            </a:pPr>
            <a:r>
              <a:rPr lang="pt-BR" dirty="0">
                <a:latin typeface="+mn-lt"/>
                <a:cs typeface="Segoe UI Semilight"/>
              </a:rPr>
              <a:t>Melhores práticas dos funcionários, parceiros e clientes da Microsoft.</a:t>
            </a:r>
          </a:p>
          <a:p>
            <a:pPr marL="457200" indent="-457200">
              <a:buFont typeface="Arial" panose="05000000000000000000" pitchFamily="2" charset="2"/>
              <a:buChar char="•"/>
            </a:pPr>
            <a:r>
              <a:rPr lang="pt-BR" dirty="0">
                <a:latin typeface="+mn-lt"/>
                <a:cs typeface="Segoe UI Semilight"/>
              </a:rPr>
              <a:t>Ferramentas, orientações e narrativas para estratégias e resultados.</a:t>
            </a:r>
          </a:p>
        </p:txBody>
      </p:sp>
      <p:pic>
        <p:nvPicPr>
          <p:cNvPr id="4" name="Picture 4" descr="Uma imagem contendo pássaro, flor   Descrição gerada com confiança muito alta">
            <a:extLst>
              <a:ext uri="{FF2B5EF4-FFF2-40B4-BE49-F238E27FC236}">
                <a16:creationId xmlns:a16="http://schemas.microsoft.com/office/drawing/2014/main" id="{967486D3-46A9-4459-9AB0-CB3F107CA8E0}"/>
              </a:ext>
            </a:extLst>
          </p:cNvPr>
          <p:cNvPicPr>
            <a:picLocks noChangeAspect="1"/>
          </p:cNvPicPr>
          <p:nvPr/>
        </p:nvPicPr>
        <p:blipFill>
          <a:blip r:embed="rId3"/>
          <a:stretch>
            <a:fillRect/>
          </a:stretch>
        </p:blipFill>
        <p:spPr>
          <a:xfrm>
            <a:off x="1451259" y="1704027"/>
            <a:ext cx="9414587" cy="2592698"/>
          </a:xfrm>
          <a:prstGeom prst="rect">
            <a:avLst/>
          </a:prstGeom>
          <a:ln>
            <a:solidFill>
              <a:schemeClr val="accent1"/>
            </a:solidFill>
          </a:ln>
        </p:spPr>
      </p:pic>
      <p:sp>
        <p:nvSpPr>
          <p:cNvPr id="5" name="Rectangle 4">
            <a:extLst>
              <a:ext uri="{FF2B5EF4-FFF2-40B4-BE49-F238E27FC236}">
                <a16:creationId xmlns:a16="http://schemas.microsoft.com/office/drawing/2014/main" id="{A935B9C3-59F8-48C3-85F1-4A3230D152C7}"/>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6" name="Title 2">
            <a:extLst>
              <a:ext uri="{FF2B5EF4-FFF2-40B4-BE49-F238E27FC236}">
                <a16:creationId xmlns:a16="http://schemas.microsoft.com/office/drawing/2014/main" id="{7BB4FEAD-5C1E-46DE-A41C-E85C5D3805A5}"/>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7" name="Picture 6" descr="A picture containing icon&#10;&#10;Description automatically generated">
            <a:extLst>
              <a:ext uri="{FF2B5EF4-FFF2-40B4-BE49-F238E27FC236}">
                <a16:creationId xmlns:a16="http://schemas.microsoft.com/office/drawing/2014/main" id="{F7EC29FD-62B6-4D49-AB2C-F333DF0FDAD1}"/>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49EC532D-B326-4EEE-8471-81E7A2A635B6}"/>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AF46856C-851F-483D-8FF4-1B362D25A39E}"/>
              </a:ext>
            </a:extLst>
          </p:cNvPr>
          <p:cNvPicPr>
            <a:picLocks noChangeAspect="1"/>
          </p:cNvPicPr>
          <p:nvPr/>
        </p:nvPicPr>
        <p:blipFill>
          <a:blip r:embed="rId5"/>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EA1C260F-3631-4EBD-AB96-595664EF76C3}"/>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F5E40AA7-37B1-4819-9849-729E3947B5D4}"/>
              </a:ext>
            </a:extLst>
          </p:cNvPr>
          <p:cNvPicPr>
            <a:picLocks noChangeAspect="1"/>
          </p:cNvPicPr>
          <p:nvPr/>
        </p:nvPicPr>
        <p:blipFill>
          <a:blip r:embed="rId7"/>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19492978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3193" y="3451230"/>
            <a:ext cx="11341268" cy="680196"/>
          </a:xfrm>
        </p:spPr>
        <p:txBody>
          <a:bodyPr/>
          <a:lstStyle/>
          <a:p>
            <a:r>
              <a:rPr lang="pt-BR" dirty="0">
                <a:latin typeface="Segoe UI Semibold (Headings)"/>
              </a:rPr>
              <a:t>Privacidade e conformidade no Azure</a:t>
            </a:r>
          </a:p>
        </p:txBody>
      </p:sp>
      <p:pic>
        <p:nvPicPr>
          <p:cNvPr id="5" name="Graphic 4" descr="Contrato">
            <a:extLst>
              <a:ext uri="{FF2B5EF4-FFF2-40B4-BE49-F238E27FC236}">
                <a16:creationId xmlns:a16="http://schemas.microsoft.com/office/drawing/2014/main" id="{3E86EB4A-4B7C-4E24-8872-BAB37527A1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009" y="2679700"/>
            <a:ext cx="1498600" cy="1498600"/>
          </a:xfrm>
          <a:prstGeom prst="rect">
            <a:avLst/>
          </a:prstGeom>
        </p:spPr>
      </p:pic>
      <p:sp>
        <p:nvSpPr>
          <p:cNvPr id="4" name="Title 3">
            <a:extLst>
              <a:ext uri="{FF2B5EF4-FFF2-40B4-BE49-F238E27FC236}">
                <a16:creationId xmlns:a16="http://schemas.microsoft.com/office/drawing/2014/main" id="{AF5D2F67-0ABD-4927-BEC9-F5B7FB2C85D7}"/>
              </a:ext>
            </a:extLst>
          </p:cNvPr>
          <p:cNvSpPr txBox="1">
            <a:spLocks/>
          </p:cNvSpPr>
          <p:nvPr/>
        </p:nvSpPr>
        <p:spPr>
          <a:xfrm>
            <a:off x="2533193" y="2792186"/>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3</a:t>
            </a:r>
          </a:p>
        </p:txBody>
      </p:sp>
      <p:sp>
        <p:nvSpPr>
          <p:cNvPr id="6" name="Rectangle 5">
            <a:extLst>
              <a:ext uri="{FF2B5EF4-FFF2-40B4-BE49-F238E27FC236}">
                <a16:creationId xmlns:a16="http://schemas.microsoft.com/office/drawing/2014/main" id="{0B1D007E-F054-4F30-9599-023440DAB4A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7" name="Title 2">
            <a:extLst>
              <a:ext uri="{FF2B5EF4-FFF2-40B4-BE49-F238E27FC236}">
                <a16:creationId xmlns:a16="http://schemas.microsoft.com/office/drawing/2014/main" id="{BE02C235-16CB-4FEC-971D-E29F60FA03DC}"/>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8" name="Picture 7" descr="A picture containing icon&#10;&#10;Description automatically generated">
            <a:extLst>
              <a:ext uri="{FF2B5EF4-FFF2-40B4-BE49-F238E27FC236}">
                <a16:creationId xmlns:a16="http://schemas.microsoft.com/office/drawing/2014/main" id="{3D199FB9-32E4-48CF-BD42-D5C7E2759FC9}"/>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573F34EF-A138-4844-9AEC-40E1B142A3D9}"/>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FD9D85D3-3F3A-433A-BF4D-4F6412ED2539}"/>
              </a:ext>
            </a:extLst>
          </p:cNvPr>
          <p:cNvPicPr>
            <a:picLocks noChangeAspect="1"/>
          </p:cNvPicPr>
          <p:nvPr/>
        </p:nvPicPr>
        <p:blipFill>
          <a:blip r:embed="rId6"/>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CC4D6CCD-F9C0-4D63-BEA7-2A24D1893956}"/>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A66535C2-A9DC-4D05-902E-9F5230527E72}"/>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441866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5EE0-9E7E-4199-BBD5-5D459A55E85D}"/>
              </a:ext>
            </a:extLst>
          </p:cNvPr>
          <p:cNvSpPr>
            <a:spLocks noGrp="1"/>
          </p:cNvSpPr>
          <p:nvPr>
            <p:ph type="title"/>
          </p:nvPr>
        </p:nvSpPr>
        <p:spPr>
          <a:xfrm>
            <a:off x="906245" y="700704"/>
            <a:ext cx="10133230" cy="680196"/>
          </a:xfrm>
        </p:spPr>
        <p:txBody>
          <a:bodyPr/>
          <a:lstStyle/>
          <a:p>
            <a:pPr algn="ctr"/>
            <a:r>
              <a:rPr lang="pt-BR" dirty="0"/>
              <a:t>Segurança, privacidade e conformidade</a:t>
            </a:r>
          </a:p>
        </p:txBody>
      </p:sp>
      <p:grpSp>
        <p:nvGrpSpPr>
          <p:cNvPr id="4" name="Group 3" descr="Ícone de segurança - um cadeado trancado.">
            <a:extLst>
              <a:ext uri="{FF2B5EF4-FFF2-40B4-BE49-F238E27FC236}">
                <a16:creationId xmlns:a16="http://schemas.microsoft.com/office/drawing/2014/main" id="{A9C3A1BA-648D-4118-AEC3-DFE98E29124B}"/>
              </a:ext>
            </a:extLst>
          </p:cNvPr>
          <p:cNvGrpSpPr/>
          <p:nvPr/>
        </p:nvGrpSpPr>
        <p:grpSpPr>
          <a:xfrm>
            <a:off x="906245" y="1677398"/>
            <a:ext cx="10361830" cy="1235943"/>
            <a:chOff x="596092" y="1532433"/>
            <a:chExt cx="11392708" cy="1235943"/>
          </a:xfrm>
        </p:grpSpPr>
        <p:pic>
          <p:nvPicPr>
            <p:cNvPr id="12" name="Picture 11">
              <a:extLst>
                <a:ext uri="{FF2B5EF4-FFF2-40B4-BE49-F238E27FC236}">
                  <a16:creationId xmlns:a16="http://schemas.microsoft.com/office/drawing/2014/main" id="{DEEF3450-E99E-4B3D-A00B-03E623FE09E4}"/>
                </a:ext>
              </a:extLst>
            </p:cNvPr>
            <p:cNvPicPr>
              <a:picLocks noChangeAspect="1"/>
            </p:cNvPicPr>
            <p:nvPr/>
          </p:nvPicPr>
          <p:blipFill rotWithShape="1">
            <a:blip r:embed="rId3"/>
            <a:srcRect r="-18" b="27004"/>
            <a:stretch/>
          </p:blipFill>
          <p:spPr>
            <a:xfrm>
              <a:off x="596092" y="1589153"/>
              <a:ext cx="957759" cy="1179223"/>
            </a:xfrm>
            <a:prstGeom prst="rect">
              <a:avLst/>
            </a:prstGeom>
          </p:spPr>
        </p:pic>
        <p:sp>
          <p:nvSpPr>
            <p:cNvPr id="3" name="TextBox 2">
              <a:extLst>
                <a:ext uri="{FF2B5EF4-FFF2-40B4-BE49-F238E27FC236}">
                  <a16:creationId xmlns:a16="http://schemas.microsoft.com/office/drawing/2014/main" id="{CA0B9AFF-47F0-4C7B-9D65-1F3C24EFE018}"/>
                </a:ext>
              </a:extLst>
            </p:cNvPr>
            <p:cNvSpPr txBox="1"/>
            <p:nvPr/>
          </p:nvSpPr>
          <p:spPr>
            <a:xfrm>
              <a:off x="1879600" y="1532433"/>
              <a:ext cx="10109200" cy="1209562"/>
            </a:xfrm>
            <a:prstGeom prst="rect">
              <a:avLst/>
            </a:prstGeom>
            <a:noFill/>
          </p:spPr>
          <p:txBody>
            <a:bodyPr wrap="square" lIns="182880" tIns="146304" rIns="182880" bIns="146304" rtlCol="0">
              <a:spAutoFit/>
            </a:bodyPr>
            <a:lstStyle/>
            <a:p>
              <a:pPr>
                <a:lnSpc>
                  <a:spcPct val="90000"/>
                </a:lnSpc>
                <a:spcAft>
                  <a:spcPts val="600"/>
                </a:spcAft>
              </a:pPr>
              <a:r>
                <a:rPr lang="pt-BR" sz="2200" b="1" dirty="0">
                  <a:gradFill>
                    <a:gsLst>
                      <a:gs pos="2917">
                        <a:schemeClr val="tx1"/>
                      </a:gs>
                      <a:gs pos="30000">
                        <a:schemeClr val="tx1"/>
                      </a:gs>
                    </a:gsLst>
                    <a:lin ang="5400000" scaled="0"/>
                  </a:gradFill>
                </a:rPr>
                <a:t>Segurança: </a:t>
              </a:r>
              <a:r>
                <a:rPr lang="pt-BR" sz="2200" dirty="0">
                  <a:latin typeface="+mn-lt"/>
                </a:rPr>
                <a:t>Intencionalmente seguro. Com segurança inteligente integrada, a Microsoft ajuda a proteger contra ameaças cibernéticas conhecidas e desconhecidas, usando automação e inteligência artificial.</a:t>
              </a:r>
            </a:p>
          </p:txBody>
        </p:sp>
      </p:grpSp>
      <p:grpSp>
        <p:nvGrpSpPr>
          <p:cNvPr id="5" name="Group 4" descr="Ícone de privacidade - uma lente de aumento com uma marca de verificação mostrando que só você tem acesso aos seus dados.">
            <a:extLst>
              <a:ext uri="{FF2B5EF4-FFF2-40B4-BE49-F238E27FC236}">
                <a16:creationId xmlns:a16="http://schemas.microsoft.com/office/drawing/2014/main" id="{67D6A6C9-3BB3-467C-95E2-32F20DC4F9BF}"/>
              </a:ext>
            </a:extLst>
          </p:cNvPr>
          <p:cNvGrpSpPr/>
          <p:nvPr/>
        </p:nvGrpSpPr>
        <p:grpSpPr>
          <a:xfrm>
            <a:off x="780014" y="3149875"/>
            <a:ext cx="10488061" cy="1235943"/>
            <a:chOff x="469861" y="3253160"/>
            <a:chExt cx="10488061" cy="1235943"/>
          </a:xfrm>
        </p:grpSpPr>
        <p:pic>
          <p:nvPicPr>
            <p:cNvPr id="16" name="Picture 15">
              <a:extLst>
                <a:ext uri="{FF2B5EF4-FFF2-40B4-BE49-F238E27FC236}">
                  <a16:creationId xmlns:a16="http://schemas.microsoft.com/office/drawing/2014/main" id="{EC10EE84-7EB4-495D-B86A-09C7A5530C9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71" b="98689" l="9738" r="89888">
                          <a14:foregroundMark x1="48315" y1="6929" x2="58801" y2="7491"/>
                          <a14:foregroundMark x1="57491" y1="3371" x2="46067" y2="3371"/>
                          <a14:foregroundMark x1="59176" y1="91386" x2="59176" y2="91386"/>
                          <a14:foregroundMark x1="39888" y1="93258" x2="39888" y2="93258"/>
                          <a14:foregroundMark x1="38015" y1="97378" x2="38015" y2="97378"/>
                          <a14:foregroundMark x1="61985" y1="98502" x2="61985" y2="98502"/>
                          <a14:foregroundMark x1="37828" y1="98689" x2="37828" y2="98689"/>
                        </a14:backgroundRemoval>
                      </a14:imgEffect>
                    </a14:imgLayer>
                  </a14:imgProps>
                </a:ext>
              </a:extLst>
            </a:blip>
            <a:srcRect/>
            <a:stretch/>
          </p:blipFill>
          <p:spPr>
            <a:xfrm>
              <a:off x="469861" y="3309879"/>
              <a:ext cx="1179224" cy="1179224"/>
            </a:xfrm>
            <a:prstGeom prst="rect">
              <a:avLst/>
            </a:prstGeom>
          </p:spPr>
        </p:pic>
        <p:sp>
          <p:nvSpPr>
            <p:cNvPr id="9" name="TextBox 8">
              <a:extLst>
                <a:ext uri="{FF2B5EF4-FFF2-40B4-BE49-F238E27FC236}">
                  <a16:creationId xmlns:a16="http://schemas.microsoft.com/office/drawing/2014/main" id="{85AD4729-ED28-4001-936D-2B9DA963399B}"/>
                </a:ext>
              </a:extLst>
            </p:cNvPr>
            <p:cNvSpPr txBox="1"/>
            <p:nvPr/>
          </p:nvSpPr>
          <p:spPr>
            <a:xfrm>
              <a:off x="1879600" y="3253160"/>
              <a:ext cx="9078322" cy="1209562"/>
            </a:xfrm>
            <a:prstGeom prst="rect">
              <a:avLst/>
            </a:prstGeom>
            <a:noFill/>
          </p:spPr>
          <p:txBody>
            <a:bodyPr wrap="square" lIns="182880" tIns="146304" rIns="182880" bIns="146304" rtlCol="0">
              <a:spAutoFit/>
            </a:bodyPr>
            <a:lstStyle/>
            <a:p>
              <a:pPr>
                <a:lnSpc>
                  <a:spcPct val="90000"/>
                </a:lnSpc>
                <a:spcAft>
                  <a:spcPts val="600"/>
                </a:spcAft>
              </a:pPr>
              <a:r>
                <a:rPr lang="pt-BR" sz="2200" b="1" dirty="0">
                  <a:gradFill>
                    <a:gsLst>
                      <a:gs pos="2917">
                        <a:schemeClr val="tx1"/>
                      </a:gs>
                      <a:gs pos="30000">
                        <a:schemeClr val="tx1"/>
                      </a:gs>
                    </a:gsLst>
                    <a:lin ang="5400000" scaled="0"/>
                  </a:gradFill>
                </a:rPr>
                <a:t>Privacidade: </a:t>
              </a:r>
              <a:r>
                <a:rPr lang="pt-BR" sz="2200" b="0" i="0" dirty="0">
                  <a:solidFill>
                    <a:srgbClr val="000000"/>
                  </a:solidFill>
                  <a:latin typeface="+mn-lt"/>
                </a:rPr>
                <a:t>Temos o compromisso de garantir a privacidade das organizações por meio de nossos acordos contratuais e fornecendo controle e transparência ao usuário.</a:t>
              </a:r>
            </a:p>
          </p:txBody>
        </p:sp>
      </p:grpSp>
      <p:grpSp>
        <p:nvGrpSpPr>
          <p:cNvPr id="7" name="Group 6" descr="Ícone de conformidade - círculo com uma marca de verificação.">
            <a:extLst>
              <a:ext uri="{FF2B5EF4-FFF2-40B4-BE49-F238E27FC236}">
                <a16:creationId xmlns:a16="http://schemas.microsoft.com/office/drawing/2014/main" id="{341A21DC-C70F-4708-9F75-30B4D8F82E1F}"/>
              </a:ext>
            </a:extLst>
          </p:cNvPr>
          <p:cNvGrpSpPr/>
          <p:nvPr/>
        </p:nvGrpSpPr>
        <p:grpSpPr>
          <a:xfrm>
            <a:off x="881877" y="4734982"/>
            <a:ext cx="11417076" cy="1077361"/>
            <a:chOff x="571724" y="4979965"/>
            <a:chExt cx="11417076" cy="1077361"/>
          </a:xfrm>
        </p:grpSpPr>
        <p:pic>
          <p:nvPicPr>
            <p:cNvPr id="10" name="Picture 9">
              <a:extLst>
                <a:ext uri="{FF2B5EF4-FFF2-40B4-BE49-F238E27FC236}">
                  <a16:creationId xmlns:a16="http://schemas.microsoft.com/office/drawing/2014/main" id="{BAF48BCC-16B1-439E-B02E-2E9EB5FFE596}"/>
                </a:ext>
              </a:extLst>
            </p:cNvPr>
            <p:cNvPicPr>
              <a:picLocks noChangeAspect="1"/>
            </p:cNvPicPr>
            <p:nvPr/>
          </p:nvPicPr>
          <p:blipFill>
            <a:blip r:embed="rId6"/>
            <a:stretch>
              <a:fillRect/>
            </a:stretch>
          </p:blipFill>
          <p:spPr>
            <a:xfrm>
              <a:off x="571724" y="4979965"/>
              <a:ext cx="1077361" cy="1077361"/>
            </a:xfrm>
            <a:prstGeom prst="rect">
              <a:avLst/>
            </a:prstGeom>
          </p:spPr>
        </p:pic>
        <p:sp>
          <p:nvSpPr>
            <p:cNvPr id="11" name="TextBox 10">
              <a:extLst>
                <a:ext uri="{FF2B5EF4-FFF2-40B4-BE49-F238E27FC236}">
                  <a16:creationId xmlns:a16="http://schemas.microsoft.com/office/drawing/2014/main" id="{B6A90413-DE88-41C3-8E90-6B4FCA921EC0}"/>
                </a:ext>
              </a:extLst>
            </p:cNvPr>
            <p:cNvSpPr txBox="1"/>
            <p:nvPr/>
          </p:nvSpPr>
          <p:spPr>
            <a:xfrm>
              <a:off x="1879600" y="5066215"/>
              <a:ext cx="10109200" cy="904863"/>
            </a:xfrm>
            <a:prstGeom prst="rect">
              <a:avLst/>
            </a:prstGeom>
            <a:noFill/>
          </p:spPr>
          <p:txBody>
            <a:bodyPr wrap="square" lIns="182880" tIns="146304" rIns="182880" bIns="146304" rtlCol="0" anchor="t">
              <a:spAutoFit/>
            </a:bodyPr>
            <a:lstStyle/>
            <a:p>
              <a:pPr>
                <a:lnSpc>
                  <a:spcPct val="90000"/>
                </a:lnSpc>
                <a:spcAft>
                  <a:spcPts val="600"/>
                </a:spcAft>
              </a:pPr>
              <a:r>
                <a:rPr lang="pt-BR" sz="2200" b="1" dirty="0">
                  <a:gradFill>
                    <a:gsLst>
                      <a:gs pos="2917">
                        <a:schemeClr val="tx1"/>
                      </a:gs>
                      <a:gs pos="30000">
                        <a:schemeClr val="tx1"/>
                      </a:gs>
                    </a:gsLst>
                    <a:lin ang="5400000" scaled="0"/>
                  </a:gradFill>
                </a:rPr>
                <a:t>Conformidade: </a:t>
              </a:r>
              <a:r>
                <a:rPr lang="pt-BR" sz="2200" b="0" i="0" dirty="0">
                  <a:solidFill>
                    <a:srgbClr val="000000"/>
                  </a:solidFill>
                  <a:latin typeface="+mn-lt"/>
                </a:rPr>
                <a:t>Respeitamos legislações e regulamentos locais </a:t>
              </a:r>
              <a:br>
                <a:rPr lang="pt-BR" sz="2200" b="0" i="0" dirty="0">
                  <a:solidFill>
                    <a:srgbClr val="000000"/>
                  </a:solidFill>
                  <a:latin typeface="+mn-lt"/>
                </a:rPr>
              </a:br>
              <a:r>
                <a:rPr lang="pt-BR" sz="2200" b="0" i="0" dirty="0">
                  <a:solidFill>
                    <a:srgbClr val="000000"/>
                  </a:solidFill>
                  <a:latin typeface="+mn-lt"/>
                </a:rPr>
                <a:t>e fornecemos cobertura abrangente de ofertas de conformidade.</a:t>
              </a:r>
            </a:p>
          </p:txBody>
        </p:sp>
      </p:grpSp>
      <p:sp>
        <p:nvSpPr>
          <p:cNvPr id="13" name="Rectangle 12">
            <a:extLst>
              <a:ext uri="{FF2B5EF4-FFF2-40B4-BE49-F238E27FC236}">
                <a16:creationId xmlns:a16="http://schemas.microsoft.com/office/drawing/2014/main" id="{B4714D5B-6392-42FA-89A4-D0A5FFB18EA8}"/>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14" name="Title 2">
            <a:extLst>
              <a:ext uri="{FF2B5EF4-FFF2-40B4-BE49-F238E27FC236}">
                <a16:creationId xmlns:a16="http://schemas.microsoft.com/office/drawing/2014/main" id="{6E3FA4CE-322D-44D6-9C4F-75EA0AED4BA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15" name="Picture 14" descr="A picture containing icon&#10;&#10;Description automatically generated">
            <a:extLst>
              <a:ext uri="{FF2B5EF4-FFF2-40B4-BE49-F238E27FC236}">
                <a16:creationId xmlns:a16="http://schemas.microsoft.com/office/drawing/2014/main" id="{46533715-B451-4936-9EB4-A6D0A9C297FA}"/>
              </a:ext>
            </a:extLst>
          </p:cNvPr>
          <p:cNvPicPr>
            <a:picLocks noChangeAspect="1"/>
          </p:cNvPicPr>
          <p:nvPr/>
        </p:nvPicPr>
        <p:blipFill rotWithShape="1">
          <a:blip r:embed="rId7"/>
          <a:srcRect t="2416"/>
          <a:stretch/>
        </p:blipFill>
        <p:spPr>
          <a:xfrm rot="5400000">
            <a:off x="3541341" y="-2467572"/>
            <a:ext cx="6183086" cy="11118231"/>
          </a:xfrm>
          <a:prstGeom prst="rect">
            <a:avLst/>
          </a:prstGeom>
        </p:spPr>
      </p:pic>
      <p:pic>
        <p:nvPicPr>
          <p:cNvPr id="17" name="Picture 16" descr="A picture containing icon&#10;&#10;Description automatically generated">
            <a:extLst>
              <a:ext uri="{FF2B5EF4-FFF2-40B4-BE49-F238E27FC236}">
                <a16:creationId xmlns:a16="http://schemas.microsoft.com/office/drawing/2014/main" id="{F427FED4-5CB1-456A-A67D-2C718A73AD95}"/>
              </a:ext>
            </a:extLst>
          </p:cNvPr>
          <p:cNvPicPr>
            <a:picLocks noChangeAspect="1"/>
          </p:cNvPicPr>
          <p:nvPr/>
        </p:nvPicPr>
        <p:blipFill rotWithShape="1">
          <a:blip r:embed="rId7"/>
          <a:srcRect t="1884"/>
          <a:stretch/>
        </p:blipFill>
        <p:spPr>
          <a:xfrm rot="16200000">
            <a:off x="1541480" y="1598086"/>
            <a:ext cx="3718433" cy="6801394"/>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A08C3908-EF98-4BED-BF7A-454F353BD438}"/>
              </a:ext>
            </a:extLst>
          </p:cNvPr>
          <p:cNvPicPr>
            <a:picLocks noChangeAspect="1"/>
          </p:cNvPicPr>
          <p:nvPr/>
        </p:nvPicPr>
        <p:blipFill>
          <a:blip r:embed="rId8"/>
          <a:stretch>
            <a:fillRect/>
          </a:stretch>
        </p:blipFill>
        <p:spPr>
          <a:xfrm>
            <a:off x="95702" y="155697"/>
            <a:ext cx="882366" cy="882366"/>
          </a:xfrm>
          <a:prstGeom prst="rect">
            <a:avLst/>
          </a:prstGeom>
        </p:spPr>
      </p:pic>
      <p:pic>
        <p:nvPicPr>
          <p:cNvPr id="19" name="Picture 18" descr="A close-up of a car's license plate&#10;&#10;Description automatically generated with low confidence">
            <a:extLst>
              <a:ext uri="{FF2B5EF4-FFF2-40B4-BE49-F238E27FC236}">
                <a16:creationId xmlns:a16="http://schemas.microsoft.com/office/drawing/2014/main" id="{F38E398B-25C8-464C-B6F0-25C3A86EF978}"/>
              </a:ext>
            </a:extLst>
          </p:cNvPr>
          <p:cNvPicPr>
            <a:picLocks noChangeAspect="1"/>
          </p:cNvPicPr>
          <p:nvPr/>
        </p:nvPicPr>
        <p:blipFill>
          <a:blip r:embed="rId9"/>
          <a:stretch>
            <a:fillRect/>
          </a:stretch>
        </p:blipFill>
        <p:spPr>
          <a:xfrm>
            <a:off x="11146660" y="-7277"/>
            <a:ext cx="1045340" cy="104534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10DA9D31-A17B-40EF-AF83-246BA1D419D3}"/>
              </a:ext>
            </a:extLst>
          </p:cNvPr>
          <p:cNvPicPr>
            <a:picLocks noChangeAspect="1"/>
          </p:cNvPicPr>
          <p:nvPr/>
        </p:nvPicPr>
        <p:blipFill>
          <a:blip r:embed="rId10"/>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6653898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95257" y="921281"/>
            <a:ext cx="10607040" cy="680196"/>
          </a:xfrm>
        </p:spPr>
        <p:txBody>
          <a:bodyPr/>
          <a:lstStyle/>
          <a:p>
            <a:pPr algn="ctr"/>
            <a:r>
              <a:rPr lang="pt-BR" dirty="0"/>
              <a:t>Termos e requisitos de conformidade</a:t>
            </a:r>
          </a:p>
        </p:txBody>
      </p:sp>
      <p:sp>
        <p:nvSpPr>
          <p:cNvPr id="6" name="Text Placeholder 5"/>
          <p:cNvSpPr>
            <a:spLocks noGrp="1"/>
          </p:cNvSpPr>
          <p:nvPr>
            <p:ph sz="quarter" idx="10"/>
          </p:nvPr>
        </p:nvSpPr>
        <p:spPr>
          <a:xfrm>
            <a:off x="595257" y="1866449"/>
            <a:ext cx="10607040" cy="1213567"/>
          </a:xfrm>
        </p:spPr>
        <p:txBody>
          <a:bodyPr/>
          <a:lstStyle/>
          <a:p>
            <a:r>
              <a:rPr lang="pt-BR" dirty="0"/>
              <a:t>A Microsoft fornece o conjunto mais abrangente de ofertas de conformidade (incluindo certificações e atestados) de qualquer provedor de serviços de nuvem. Algumas ofertas de conformidade incluem:</a:t>
            </a:r>
          </a:p>
        </p:txBody>
      </p:sp>
      <p:graphicFrame>
        <p:nvGraphicFramePr>
          <p:cNvPr id="5" name="Table 4">
            <a:extLst>
              <a:ext uri="{FF2B5EF4-FFF2-40B4-BE49-F238E27FC236}">
                <a16:creationId xmlns:a16="http://schemas.microsoft.com/office/drawing/2014/main" id="{376401FF-6693-42BF-B772-366B7488381A}"/>
              </a:ext>
            </a:extLst>
          </p:cNvPr>
          <p:cNvGraphicFramePr>
            <a:graphicFrameLocks noGrp="1"/>
          </p:cNvGraphicFramePr>
          <p:nvPr>
            <p:extLst>
              <p:ext uri="{D42A27DB-BD31-4B8C-83A1-F6EECF244321}">
                <p14:modId xmlns:p14="http://schemas.microsoft.com/office/powerpoint/2010/main" val="2270490974"/>
              </p:ext>
            </p:extLst>
          </p:nvPr>
        </p:nvGraphicFramePr>
        <p:xfrm>
          <a:off x="595257" y="3248011"/>
          <a:ext cx="10607040" cy="2468880"/>
        </p:xfrm>
        <a:graphic>
          <a:graphicData uri="http://schemas.openxmlformats.org/drawingml/2006/table">
            <a:tbl>
              <a:tblPr firstRow="1" bandRow="1">
                <a:tableStyleId>{5940675A-B579-460E-94D1-54222C63F5DA}</a:tableStyleId>
              </a:tblPr>
              <a:tblGrid>
                <a:gridCol w="5303520">
                  <a:extLst>
                    <a:ext uri="{9D8B030D-6E8A-4147-A177-3AD203B41FA5}">
                      <a16:colId xmlns:a16="http://schemas.microsoft.com/office/drawing/2014/main" val="197318970"/>
                    </a:ext>
                  </a:extLst>
                </a:gridCol>
                <a:gridCol w="5303520">
                  <a:extLst>
                    <a:ext uri="{9D8B030D-6E8A-4147-A177-3AD203B41FA5}">
                      <a16:colId xmlns:a16="http://schemas.microsoft.com/office/drawing/2014/main" val="1780205784"/>
                    </a:ext>
                  </a:extLst>
                </a:gridCol>
              </a:tblGrid>
              <a:tr h="0">
                <a:tc>
                  <a:txBody>
                    <a:bodyPr/>
                    <a:lstStyle/>
                    <a:p>
                      <a:pPr algn="ctr"/>
                      <a:r>
                        <a:rPr lang="pt-BR" sz="2400" b="1" u="none" strike="noStrike">
                          <a:solidFill>
                            <a:schemeClr val="tx1"/>
                          </a:solidFill>
                        </a:rPr>
                        <a:t>CJIS </a:t>
                      </a:r>
                    </a:p>
                    <a:p>
                      <a:pPr algn="ctr"/>
                      <a:r>
                        <a:rPr lang="pt-BR" sz="1800" b="0" u="none" strike="noStrike">
                          <a:solidFill>
                            <a:schemeClr val="tx1"/>
                          </a:solidFill>
                        </a:rPr>
                        <a:t>Serviço de Informações da Justiça Criminal</a:t>
                      </a:r>
                    </a:p>
                  </a:txBody>
                  <a:tcPr anchor="ctr">
                    <a:solidFill>
                      <a:srgbClr val="F2F2F2"/>
                    </a:solidFill>
                  </a:tcPr>
                </a:tc>
                <a:tc>
                  <a:txBody>
                    <a:bodyPr/>
                    <a:lstStyle/>
                    <a:p>
                      <a:pPr algn="ctr"/>
                      <a:r>
                        <a:rPr lang="pt-BR" sz="2400" b="1" u="none" strike="noStrike" dirty="0">
                          <a:solidFill>
                            <a:schemeClr val="tx1"/>
                          </a:solidFill>
                        </a:rPr>
                        <a:t>HIPAA </a:t>
                      </a:r>
                    </a:p>
                    <a:p>
                      <a:pPr algn="ctr"/>
                      <a:r>
                        <a:rPr lang="pt-BR" sz="1800" b="0" u="none" strike="noStrike" dirty="0">
                          <a:solidFill>
                            <a:schemeClr val="tx1"/>
                          </a:solidFill>
                        </a:rPr>
                        <a:t>Lei de Portabilidade e Responsabilidade </a:t>
                      </a:r>
                      <a:br>
                        <a:rPr lang="pt-BR" sz="1800" b="0" u="none" strike="noStrike" dirty="0">
                          <a:solidFill>
                            <a:schemeClr val="tx1"/>
                          </a:solidFill>
                        </a:rPr>
                      </a:br>
                      <a:r>
                        <a:rPr lang="pt-BR" sz="1800" b="0" u="none" strike="noStrike" dirty="0">
                          <a:solidFill>
                            <a:schemeClr val="tx1"/>
                          </a:solidFill>
                        </a:rPr>
                        <a:t>do Seguro de Saúde</a:t>
                      </a:r>
                    </a:p>
                  </a:txBody>
                  <a:tcPr anchor="ctr">
                    <a:solidFill>
                      <a:srgbClr val="F2F2F2"/>
                    </a:solidFill>
                  </a:tcPr>
                </a:tc>
                <a:extLst>
                  <a:ext uri="{0D108BD9-81ED-4DB2-BD59-A6C34878D82A}">
                    <a16:rowId xmlns:a16="http://schemas.microsoft.com/office/drawing/2014/main" val="3643159280"/>
                  </a:ext>
                </a:extLst>
              </a:tr>
              <a:tr h="731520">
                <a:tc>
                  <a:txBody>
                    <a:bodyPr/>
                    <a:lstStyle/>
                    <a:p>
                      <a:pPr algn="ctr"/>
                      <a:r>
                        <a:rPr lang="pt-BR" sz="2400" b="1" u="none" strike="noStrike">
                          <a:solidFill>
                            <a:schemeClr val="tx1"/>
                          </a:solidFill>
                        </a:rPr>
                        <a:t>Certificação CSA STAR</a:t>
                      </a:r>
                    </a:p>
                  </a:txBody>
                  <a:tcPr anchor="ctr">
                    <a:solidFill>
                      <a:srgbClr val="F2F2F2"/>
                    </a:solidFill>
                  </a:tcPr>
                </a:tc>
                <a:tc>
                  <a:txBody>
                    <a:bodyPr/>
                    <a:lstStyle/>
                    <a:p>
                      <a:pPr algn="ctr"/>
                      <a:r>
                        <a:rPr lang="pt-BR" sz="2400" b="1" u="none" strike="noStrike" dirty="0">
                          <a:solidFill>
                            <a:schemeClr val="tx1"/>
                          </a:solidFill>
                        </a:rPr>
                        <a:t>ISO/IEC 27018</a:t>
                      </a:r>
                    </a:p>
                  </a:txBody>
                  <a:tcPr anchor="ctr">
                    <a:solidFill>
                      <a:srgbClr val="F2F2F2"/>
                    </a:solidFill>
                  </a:tcPr>
                </a:tc>
                <a:extLst>
                  <a:ext uri="{0D108BD9-81ED-4DB2-BD59-A6C34878D82A}">
                    <a16:rowId xmlns:a16="http://schemas.microsoft.com/office/drawing/2014/main" val="1269128114"/>
                  </a:ext>
                </a:extLst>
              </a:tr>
              <a:tr h="0">
                <a:tc>
                  <a:txBody>
                    <a:bodyPr/>
                    <a:lstStyle/>
                    <a:p>
                      <a:pPr algn="ctr"/>
                      <a:r>
                        <a:rPr lang="pt-BR" sz="2400" b="1" u="none" strike="noStrike">
                          <a:solidFill>
                            <a:schemeClr val="tx1"/>
                          </a:solidFill>
                        </a:rPr>
                        <a:t>Cláusulas de modelo da UE</a:t>
                      </a:r>
                    </a:p>
                  </a:txBody>
                  <a:tcPr anchor="ctr">
                    <a:solidFill>
                      <a:srgbClr val="F2F2F2"/>
                    </a:solidFill>
                  </a:tcPr>
                </a:tc>
                <a:tc>
                  <a:txBody>
                    <a:bodyPr/>
                    <a:lstStyle/>
                    <a:p>
                      <a:pPr algn="ctr"/>
                      <a:r>
                        <a:rPr lang="pt-BR" sz="2400" b="1" u="none" strike="noStrike" dirty="0">
                          <a:solidFill>
                            <a:schemeClr val="tx1"/>
                          </a:solidFill>
                        </a:rPr>
                        <a:t>NIST</a:t>
                      </a:r>
                    </a:p>
                    <a:p>
                      <a:pPr algn="ctr"/>
                      <a:r>
                        <a:rPr lang="pt-BR" sz="1800" b="0" u="none" strike="noStrike" dirty="0">
                          <a:solidFill>
                            <a:schemeClr val="tx1"/>
                          </a:solidFill>
                        </a:rPr>
                        <a:t>National Institute of Standards and Technology</a:t>
                      </a:r>
                    </a:p>
                  </a:txBody>
                  <a:tcPr anchor="ctr">
                    <a:solidFill>
                      <a:srgbClr val="F2F2F2"/>
                    </a:solidFill>
                  </a:tcPr>
                </a:tc>
                <a:extLst>
                  <a:ext uri="{0D108BD9-81ED-4DB2-BD59-A6C34878D82A}">
                    <a16:rowId xmlns:a16="http://schemas.microsoft.com/office/drawing/2014/main" val="1300742416"/>
                  </a:ext>
                </a:extLst>
              </a:tr>
            </a:tbl>
          </a:graphicData>
        </a:graphic>
      </p:graphicFrame>
      <p:sp>
        <p:nvSpPr>
          <p:cNvPr id="14" name="Rectangle 13">
            <a:extLst>
              <a:ext uri="{FF2B5EF4-FFF2-40B4-BE49-F238E27FC236}">
                <a16:creationId xmlns:a16="http://schemas.microsoft.com/office/drawing/2014/main" id="{590560DE-3630-44A9-9E33-AFBC340915B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D0E3BE00-32AA-417E-8B78-7D3813A3CEED}"/>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16" name="Picture 15" descr="A picture containing icon&#10;&#10;Description automatically generated">
            <a:extLst>
              <a:ext uri="{FF2B5EF4-FFF2-40B4-BE49-F238E27FC236}">
                <a16:creationId xmlns:a16="http://schemas.microsoft.com/office/drawing/2014/main" id="{048A7727-33C7-49B2-B833-59FB9515BBF0}"/>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446AEA43-440B-4173-AEFD-A8FD09DE0EC4}"/>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19" name="Picture 18" descr="A picture containing text, sign&#10;&#10;Description automatically generated">
            <a:extLst>
              <a:ext uri="{FF2B5EF4-FFF2-40B4-BE49-F238E27FC236}">
                <a16:creationId xmlns:a16="http://schemas.microsoft.com/office/drawing/2014/main" id="{BAA16855-73F7-4012-BE47-02A17E777AB2}"/>
              </a:ext>
            </a:extLst>
          </p:cNvPr>
          <p:cNvPicPr>
            <a:picLocks noChangeAspect="1"/>
          </p:cNvPicPr>
          <p:nvPr/>
        </p:nvPicPr>
        <p:blipFill>
          <a:blip r:embed="rId4"/>
          <a:stretch>
            <a:fillRect/>
          </a:stretch>
        </p:blipFill>
        <p:spPr>
          <a:xfrm>
            <a:off x="95702" y="155697"/>
            <a:ext cx="882366" cy="882366"/>
          </a:xfrm>
          <a:prstGeom prst="rect">
            <a:avLst/>
          </a:prstGeom>
        </p:spPr>
      </p:pic>
      <p:pic>
        <p:nvPicPr>
          <p:cNvPr id="20" name="Picture 19" descr="A close-up of a car's license plate&#10;&#10;Description automatically generated with low confidence">
            <a:extLst>
              <a:ext uri="{FF2B5EF4-FFF2-40B4-BE49-F238E27FC236}">
                <a16:creationId xmlns:a16="http://schemas.microsoft.com/office/drawing/2014/main" id="{67D925CF-E55E-41A0-A233-F33E6AA664AC}"/>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CB7579C4-31FF-4451-96BC-CCE7808B73CF}"/>
              </a:ext>
            </a:extLst>
          </p:cNvPr>
          <p:cNvPicPr>
            <a:picLocks noChangeAspect="1"/>
          </p:cNvPicPr>
          <p:nvPr/>
        </p:nvPicPr>
        <p:blipFill>
          <a:blip r:embed="rId6"/>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348870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10522" y="711007"/>
            <a:ext cx="10076553" cy="680196"/>
          </a:xfrm>
        </p:spPr>
        <p:txBody>
          <a:bodyPr/>
          <a:lstStyle/>
          <a:p>
            <a:pPr algn="ctr"/>
            <a:r>
              <a:rPr lang="pt-BR" noProof="0" dirty="0"/>
              <a:t>Política de privacidade da Microsoft</a:t>
            </a:r>
          </a:p>
        </p:txBody>
      </p:sp>
      <p:sp>
        <p:nvSpPr>
          <p:cNvPr id="2" name="Content Placeholder 1">
            <a:extLst>
              <a:ext uri="{FF2B5EF4-FFF2-40B4-BE49-F238E27FC236}">
                <a16:creationId xmlns:a16="http://schemas.microsoft.com/office/drawing/2014/main" id="{8C0B4109-6FD5-4BB2-8E15-B1E28FF525E9}"/>
              </a:ext>
            </a:extLst>
          </p:cNvPr>
          <p:cNvSpPr>
            <a:spLocks noGrp="1"/>
          </p:cNvSpPr>
          <p:nvPr>
            <p:ph sz="quarter" idx="10"/>
          </p:nvPr>
        </p:nvSpPr>
        <p:spPr>
          <a:xfrm>
            <a:off x="810522" y="1713288"/>
            <a:ext cx="10336530" cy="1420902"/>
          </a:xfrm>
        </p:spPr>
        <p:txBody>
          <a:bodyPr/>
          <a:lstStyle/>
          <a:p>
            <a:r>
              <a:rPr lang="pt-BR" dirty="0"/>
              <a:t>A política de privacidade da Microsoft promove abertura e honestidade sobre como </a:t>
            </a:r>
            <a:br>
              <a:rPr lang="pt-BR" dirty="0"/>
            </a:br>
            <a:r>
              <a:rPr lang="pt-BR" dirty="0"/>
              <a:t>a Microsoft lida com os dados do usuário coletados de seus produtos e serviços.</a:t>
            </a:r>
          </a:p>
          <a:p>
            <a:endParaRPr lang="en-US" dirty="0"/>
          </a:p>
        </p:txBody>
      </p:sp>
      <p:sp>
        <p:nvSpPr>
          <p:cNvPr id="4" name="Text Placeholder 5"/>
          <p:cNvSpPr txBox="1">
            <a:spLocks/>
          </p:cNvSpPr>
          <p:nvPr/>
        </p:nvSpPr>
        <p:spPr>
          <a:xfrm>
            <a:off x="810522" y="3547381"/>
            <a:ext cx="1055751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dirty="0">
                <a:latin typeface="+mn-lt"/>
              </a:rPr>
              <a:t>A política de privacidade da Microsoft explica:</a:t>
            </a:r>
          </a:p>
          <a:p>
            <a:pPr marL="457200" indent="-457200">
              <a:buFont typeface="Arial" panose="020B0604020202020204" pitchFamily="34" charset="0"/>
              <a:buChar char="•"/>
            </a:pPr>
            <a:r>
              <a:rPr lang="pt-BR" sz="2400" dirty="0">
                <a:latin typeface="+mn-lt"/>
              </a:rPr>
              <a:t>Quais dados a Microsoft processa.</a:t>
            </a:r>
          </a:p>
          <a:p>
            <a:pPr marL="457200" indent="-457200">
              <a:buFont typeface="Arial" panose="020B0604020202020204" pitchFamily="34" charset="0"/>
              <a:buChar char="•"/>
            </a:pPr>
            <a:r>
              <a:rPr lang="pt-BR" sz="2400" dirty="0">
                <a:latin typeface="+mn-lt"/>
              </a:rPr>
              <a:t>Como a Microsoft os processa.</a:t>
            </a:r>
          </a:p>
          <a:p>
            <a:pPr marL="457200" indent="-457200">
              <a:buFont typeface="Arial" panose="020B0604020202020204" pitchFamily="34" charset="0"/>
              <a:buChar char="•"/>
            </a:pPr>
            <a:r>
              <a:rPr lang="pt-BR" sz="2400" dirty="0">
                <a:latin typeface="+mn-lt"/>
              </a:rPr>
              <a:t>Para quais finalidades os dados são usados.</a:t>
            </a:r>
          </a:p>
        </p:txBody>
      </p:sp>
      <p:pic>
        <p:nvPicPr>
          <p:cNvPr id="3074"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492" y="3716539"/>
            <a:ext cx="2698433" cy="2454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163FBE49-3695-403D-929F-BD97EE5E4256}"/>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7" name="Title 2">
            <a:extLst>
              <a:ext uri="{FF2B5EF4-FFF2-40B4-BE49-F238E27FC236}">
                <a16:creationId xmlns:a16="http://schemas.microsoft.com/office/drawing/2014/main" id="{2818AAB2-106A-4A8C-B9AE-1280E077B3BF}"/>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8" name="Picture 7" descr="A picture containing icon&#10;&#10;Description automatically generated">
            <a:extLst>
              <a:ext uri="{FF2B5EF4-FFF2-40B4-BE49-F238E27FC236}">
                <a16:creationId xmlns:a16="http://schemas.microsoft.com/office/drawing/2014/main" id="{7F919C28-BD44-454E-BDBC-E1543F10FBCB}"/>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0D0806D9-2F38-478F-A72C-798570E48703}"/>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369BEDBD-7E40-46E9-9165-6CBBBA124D24}"/>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665EB42D-C9E9-48E6-8E6E-6D760278F22A}"/>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E86F06B-A90D-4E7E-819F-C69768A7D5AF}"/>
              </a:ext>
            </a:extLst>
          </p:cNvPr>
          <p:cNvPicPr>
            <a:picLocks noChangeAspect="1"/>
          </p:cNvPicPr>
          <p:nvPr/>
        </p:nvPicPr>
        <p:blipFill>
          <a:blip r:embed="rId7"/>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118300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9134" y="2643763"/>
            <a:ext cx="9665883" cy="680196"/>
          </a:xfrm>
        </p:spPr>
        <p:txBody>
          <a:bodyPr/>
          <a:lstStyle/>
          <a:p>
            <a:r>
              <a:rPr lang="pt-BR" sz="3400" dirty="0">
                <a:solidFill>
                  <a:schemeClr val="tx1"/>
                </a:solidFill>
                <a:latin typeface="Segoe UI Semibold (Headings)"/>
              </a:rPr>
              <a:t>Episódio 5: </a:t>
            </a:r>
            <a:br>
              <a:rPr lang="pt-BR" sz="3400" dirty="0">
                <a:solidFill>
                  <a:schemeClr val="tx1"/>
                </a:solidFill>
                <a:latin typeface="Segoe UI Semibold (Headings)"/>
              </a:rPr>
            </a:br>
            <a:r>
              <a:rPr lang="pt-BR" sz="3400" dirty="0">
                <a:solidFill>
                  <a:schemeClr val="tx1"/>
                </a:solidFill>
                <a:latin typeface="Segoe UI Semibold (Headings)"/>
              </a:rPr>
              <a:t>Identidade, governança, privacidade e conformidade e </a:t>
            </a:r>
            <a:r>
              <a:rPr lang="pt-BR" sz="3400" dirty="0">
                <a:latin typeface="Segoe UI Semibold (Headings)"/>
                <a:cs typeface="Segoe UI"/>
              </a:rPr>
              <a:t>Preço e ciclo de vida do Azure</a:t>
            </a:r>
            <a:endParaRPr lang="pt-BR" sz="3400" dirty="0">
              <a:solidFill>
                <a:schemeClr val="tx1"/>
              </a:solidFill>
              <a:latin typeface="Segoe UI Semibold (Headings)"/>
            </a:endParaRPr>
          </a:p>
        </p:txBody>
      </p:sp>
      <p:sp>
        <p:nvSpPr>
          <p:cNvPr id="3" name="Rectangle 2">
            <a:extLst>
              <a:ext uri="{FF2B5EF4-FFF2-40B4-BE49-F238E27FC236}">
                <a16:creationId xmlns:a16="http://schemas.microsoft.com/office/drawing/2014/main" id="{4781F389-CB9C-44E4-A1A1-98E81DA2E17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5" name="Picture 4" descr="A picture containing icon&#10;&#10;Description automatically generated">
            <a:extLst>
              <a:ext uri="{FF2B5EF4-FFF2-40B4-BE49-F238E27FC236}">
                <a16:creationId xmlns:a16="http://schemas.microsoft.com/office/drawing/2014/main" id="{62237CF1-B131-447C-85C0-F409B588097C}"/>
              </a:ext>
            </a:extLst>
          </p:cNvPr>
          <p:cNvPicPr>
            <a:picLocks noChangeAspect="1"/>
          </p:cNvPicPr>
          <p:nvPr/>
        </p:nvPicPr>
        <p:blipFill rotWithShape="1">
          <a:blip r:embed="rId3"/>
          <a:srcRect t="2416"/>
          <a:stretch/>
        </p:blipFill>
        <p:spPr>
          <a:xfrm rot="5400000">
            <a:off x="3541341" y="-2474850"/>
            <a:ext cx="6183086" cy="11118231"/>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A2FAAF5F-6A5E-4B10-AF54-156A4FA3BDF1}"/>
              </a:ext>
            </a:extLst>
          </p:cNvPr>
          <p:cNvPicPr>
            <a:picLocks noChangeAspect="1"/>
          </p:cNvPicPr>
          <p:nvPr/>
        </p:nvPicPr>
        <p:blipFill rotWithShape="1">
          <a:blip r:embed="rId3"/>
          <a:srcRect t="1884"/>
          <a:stretch/>
        </p:blipFill>
        <p:spPr>
          <a:xfrm rot="16200000">
            <a:off x="1541482" y="1598086"/>
            <a:ext cx="3718433" cy="6801394"/>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E7091296-CA08-4AFA-BEFD-1AC5ADCE7467}"/>
              </a:ext>
            </a:extLst>
          </p:cNvPr>
          <p:cNvPicPr>
            <a:picLocks noChangeAspect="1"/>
          </p:cNvPicPr>
          <p:nvPr/>
        </p:nvPicPr>
        <p:blipFill>
          <a:blip r:embed="rId4"/>
          <a:stretch>
            <a:fillRect/>
          </a:stretch>
        </p:blipFill>
        <p:spPr>
          <a:xfrm>
            <a:off x="95702" y="155697"/>
            <a:ext cx="882366" cy="882366"/>
          </a:xfrm>
          <a:prstGeom prst="rect">
            <a:avLst/>
          </a:prstGeom>
        </p:spPr>
      </p:pic>
      <p:pic>
        <p:nvPicPr>
          <p:cNvPr id="8" name="Picture 7" descr="A close-up of a car's license plate&#10;&#10;Description automatically generated with low confidence">
            <a:extLst>
              <a:ext uri="{FF2B5EF4-FFF2-40B4-BE49-F238E27FC236}">
                <a16:creationId xmlns:a16="http://schemas.microsoft.com/office/drawing/2014/main" id="{E07A79AD-F27E-4D15-9836-3FE58AC51D96}"/>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B750699-6EDE-4C21-97B5-55FD13886ED1}"/>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0" name="Title 2">
            <a:extLst>
              <a:ext uri="{FF2B5EF4-FFF2-40B4-BE49-F238E27FC236}">
                <a16:creationId xmlns:a16="http://schemas.microsoft.com/office/drawing/2014/main" id="{890C45C9-92E7-464D-BA87-722DCBB23D2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0458945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6700-D19F-4FD8-8205-6A0C4610E5C0}"/>
              </a:ext>
            </a:extLst>
          </p:cNvPr>
          <p:cNvSpPr>
            <a:spLocks noGrp="1"/>
          </p:cNvSpPr>
          <p:nvPr>
            <p:ph type="title"/>
          </p:nvPr>
        </p:nvSpPr>
        <p:spPr>
          <a:xfrm>
            <a:off x="730863" y="1146201"/>
            <a:ext cx="9931794" cy="680196"/>
          </a:xfrm>
        </p:spPr>
        <p:txBody>
          <a:bodyPr/>
          <a:lstStyle/>
          <a:p>
            <a:pPr algn="ctr"/>
            <a:r>
              <a:rPr lang="pt-BR" dirty="0"/>
              <a:t> Termos dos Serviços Online e Adendo de Proteção de Dados</a:t>
            </a:r>
          </a:p>
        </p:txBody>
      </p:sp>
      <p:pic>
        <p:nvPicPr>
          <p:cNvPr id="6" name="Picture 5" descr="Documento é uma lista de exemplos de termos e serviços.">
            <a:extLst>
              <a:ext uri="{FF2B5EF4-FFF2-40B4-BE49-F238E27FC236}">
                <a16:creationId xmlns:a16="http://schemas.microsoft.com/office/drawing/2014/main" id="{2A4D25E5-0352-412D-B75A-0482688C5254}"/>
              </a:ext>
            </a:extLst>
          </p:cNvPr>
          <p:cNvPicPr>
            <a:picLocks noChangeAspect="1"/>
          </p:cNvPicPr>
          <p:nvPr/>
        </p:nvPicPr>
        <p:blipFill>
          <a:blip r:embed="rId3"/>
          <a:stretch>
            <a:fillRect/>
          </a:stretch>
        </p:blipFill>
        <p:spPr>
          <a:xfrm>
            <a:off x="730863" y="2669524"/>
            <a:ext cx="777889" cy="1131307"/>
          </a:xfrm>
          <a:prstGeom prst="rect">
            <a:avLst/>
          </a:prstGeom>
        </p:spPr>
      </p:pic>
      <p:sp>
        <p:nvSpPr>
          <p:cNvPr id="3" name="Content Placeholder 2">
            <a:extLst>
              <a:ext uri="{FF2B5EF4-FFF2-40B4-BE49-F238E27FC236}">
                <a16:creationId xmlns:a16="http://schemas.microsoft.com/office/drawing/2014/main" id="{8C0E3AF8-40A3-484B-8B3E-C9F7D782C594}"/>
              </a:ext>
            </a:extLst>
          </p:cNvPr>
          <p:cNvSpPr>
            <a:spLocks noGrp="1"/>
          </p:cNvSpPr>
          <p:nvPr>
            <p:ph sz="quarter" idx="4294967295"/>
          </p:nvPr>
        </p:nvSpPr>
        <p:spPr>
          <a:xfrm>
            <a:off x="1743075" y="2669524"/>
            <a:ext cx="9031094" cy="1232907"/>
          </a:xfrm>
        </p:spPr>
        <p:txBody>
          <a:bodyPr/>
          <a:lstStyle/>
          <a:p>
            <a:r>
              <a:rPr lang="pt-BR" dirty="0"/>
              <a:t>Termos dos Serviços Online: </a:t>
            </a:r>
            <a:r>
              <a:rPr lang="pt-BR" b="0" i="0" dirty="0">
                <a:solidFill>
                  <a:srgbClr val="000000"/>
                </a:solidFill>
                <a:latin typeface="Segoe UI" panose="020B0502040204020203" pitchFamily="34" charset="0"/>
              </a:rPr>
              <a:t>Os termos de licenciamento definem os termos e condições para os produtos e serviços online adquiridos por meio dos programas de licenciamento por volume da Microsoft.</a:t>
            </a:r>
          </a:p>
        </p:txBody>
      </p:sp>
      <p:pic>
        <p:nvPicPr>
          <p:cNvPr id="8" name="Picture 7" descr="Ícone com uma chave bloqueando dados.">
            <a:extLst>
              <a:ext uri="{FF2B5EF4-FFF2-40B4-BE49-F238E27FC236}">
                <a16:creationId xmlns:a16="http://schemas.microsoft.com/office/drawing/2014/main" id="{64C29827-EF66-4E2F-8D09-FE78B684E24E}"/>
              </a:ext>
            </a:extLst>
          </p:cNvPr>
          <p:cNvPicPr>
            <a:picLocks noChangeAspect="1"/>
          </p:cNvPicPr>
          <p:nvPr/>
        </p:nvPicPr>
        <p:blipFill>
          <a:blip r:embed="rId4"/>
          <a:stretch>
            <a:fillRect/>
          </a:stretch>
        </p:blipFill>
        <p:spPr>
          <a:xfrm>
            <a:off x="609134" y="4382268"/>
            <a:ext cx="1021345" cy="1021345"/>
          </a:xfrm>
          <a:prstGeom prst="rect">
            <a:avLst/>
          </a:prstGeom>
        </p:spPr>
      </p:pic>
      <p:sp>
        <p:nvSpPr>
          <p:cNvPr id="4" name="Content Placeholder 3">
            <a:extLst>
              <a:ext uri="{FF2B5EF4-FFF2-40B4-BE49-F238E27FC236}">
                <a16:creationId xmlns:a16="http://schemas.microsoft.com/office/drawing/2014/main" id="{497E9BC1-3DEF-44CA-8A9B-DBCC99F9F9DD}"/>
              </a:ext>
            </a:extLst>
          </p:cNvPr>
          <p:cNvSpPr>
            <a:spLocks noGrp="1"/>
          </p:cNvSpPr>
          <p:nvPr>
            <p:ph sz="quarter" idx="4294967295"/>
          </p:nvPr>
        </p:nvSpPr>
        <p:spPr>
          <a:xfrm>
            <a:off x="1743075" y="4316083"/>
            <a:ext cx="8919582" cy="1270925"/>
          </a:xfrm>
        </p:spPr>
        <p:txBody>
          <a:bodyPr/>
          <a:lstStyle/>
          <a:p>
            <a:r>
              <a:rPr lang="pt-BR" dirty="0"/>
              <a:t>Adendo de Proteção de Dados: </a:t>
            </a:r>
            <a:r>
              <a:rPr lang="pt-BR" dirty="0">
                <a:latin typeface="+mn-lt"/>
              </a:rPr>
              <a:t>O DPA estabelece as obrigações com relação ao processamento e segurança de dados do cliente e dados pessoais, em relação aos serviços online. </a:t>
            </a:r>
          </a:p>
        </p:txBody>
      </p:sp>
      <p:sp>
        <p:nvSpPr>
          <p:cNvPr id="29" name="Rectangle 28">
            <a:extLst>
              <a:ext uri="{FF2B5EF4-FFF2-40B4-BE49-F238E27FC236}">
                <a16:creationId xmlns:a16="http://schemas.microsoft.com/office/drawing/2014/main" id="{F6976265-2934-4B09-8557-ED162874902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30" name="Title 2">
            <a:extLst>
              <a:ext uri="{FF2B5EF4-FFF2-40B4-BE49-F238E27FC236}">
                <a16:creationId xmlns:a16="http://schemas.microsoft.com/office/drawing/2014/main" id="{D213BB92-8512-4577-A467-7D216B82FB7E}"/>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31" name="Picture 30" descr="A picture containing icon&#10;&#10;Description automatically generated">
            <a:extLst>
              <a:ext uri="{FF2B5EF4-FFF2-40B4-BE49-F238E27FC236}">
                <a16:creationId xmlns:a16="http://schemas.microsoft.com/office/drawing/2014/main" id="{7727D516-D05A-4A10-B7DE-7617BB874C77}"/>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32" name="Picture 31" descr="A picture containing icon&#10;&#10;Description automatically generated">
            <a:extLst>
              <a:ext uri="{FF2B5EF4-FFF2-40B4-BE49-F238E27FC236}">
                <a16:creationId xmlns:a16="http://schemas.microsoft.com/office/drawing/2014/main" id="{9634A9AE-CC2F-4BFA-9732-579978E7C176}"/>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33" name="Picture 32" descr="A picture containing text, sign&#10;&#10;Description automatically generated">
            <a:extLst>
              <a:ext uri="{FF2B5EF4-FFF2-40B4-BE49-F238E27FC236}">
                <a16:creationId xmlns:a16="http://schemas.microsoft.com/office/drawing/2014/main" id="{F310A9DE-2404-4DC5-AABF-6EA56A132E05}"/>
              </a:ext>
            </a:extLst>
          </p:cNvPr>
          <p:cNvPicPr>
            <a:picLocks noChangeAspect="1"/>
          </p:cNvPicPr>
          <p:nvPr/>
        </p:nvPicPr>
        <p:blipFill>
          <a:blip r:embed="rId6"/>
          <a:stretch>
            <a:fillRect/>
          </a:stretch>
        </p:blipFill>
        <p:spPr>
          <a:xfrm>
            <a:off x="95702" y="155697"/>
            <a:ext cx="882366" cy="882366"/>
          </a:xfrm>
          <a:prstGeom prst="rect">
            <a:avLst/>
          </a:prstGeom>
        </p:spPr>
      </p:pic>
      <p:pic>
        <p:nvPicPr>
          <p:cNvPr id="34" name="Picture 33" descr="A close-up of a car's license plate&#10;&#10;Description automatically generated with low confidence">
            <a:extLst>
              <a:ext uri="{FF2B5EF4-FFF2-40B4-BE49-F238E27FC236}">
                <a16:creationId xmlns:a16="http://schemas.microsoft.com/office/drawing/2014/main" id="{C508A2EA-9AD1-468F-9405-8D4DD3AB554C}"/>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35" name="Picture 34" descr="Graphical user interface, text, application&#10;&#10;Description automatically generated">
            <a:extLst>
              <a:ext uri="{FF2B5EF4-FFF2-40B4-BE49-F238E27FC236}">
                <a16:creationId xmlns:a16="http://schemas.microsoft.com/office/drawing/2014/main" id="{F7DFCC06-0543-4354-AC83-2859494A42AD}"/>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21935759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33424" y="711907"/>
            <a:ext cx="10144126" cy="680196"/>
          </a:xfrm>
        </p:spPr>
        <p:txBody>
          <a:bodyPr/>
          <a:lstStyle/>
          <a:p>
            <a:pPr algn="ctr"/>
            <a:r>
              <a:rPr lang="pt-BR" noProof="0" dirty="0"/>
              <a:t>Central de Confiabilidade</a:t>
            </a:r>
          </a:p>
        </p:txBody>
      </p:sp>
      <p:sp>
        <p:nvSpPr>
          <p:cNvPr id="6" name="Text Placeholder 5"/>
          <p:cNvSpPr>
            <a:spLocks noGrp="1"/>
          </p:cNvSpPr>
          <p:nvPr>
            <p:ph sz="quarter" idx="10"/>
          </p:nvPr>
        </p:nvSpPr>
        <p:spPr>
          <a:xfrm>
            <a:off x="733424" y="1536560"/>
            <a:ext cx="11026487" cy="923330"/>
          </a:xfrm>
        </p:spPr>
        <p:txBody>
          <a:bodyPr/>
          <a:lstStyle/>
          <a:p>
            <a:r>
              <a:rPr lang="pt-BR" dirty="0"/>
              <a:t>Saiba sobre segurança, privacidade, conformidade, políticas, recursos e práticas </a:t>
            </a:r>
            <a:br>
              <a:rPr lang="pt-BR" dirty="0"/>
            </a:br>
            <a:r>
              <a:rPr lang="pt-BR" dirty="0"/>
              <a:t>em todos os produtos de nuvem da Microsoft.</a:t>
            </a:r>
          </a:p>
        </p:txBody>
      </p:sp>
      <p:pic>
        <p:nvPicPr>
          <p:cNvPr id="4098" name="Picture 2" descr="Ícone da Central de Confiabilidade. ">
            <a:extLs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650" y="3429000"/>
            <a:ext cx="3092383" cy="2140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5"/>
          <p:cNvSpPr txBox="1">
            <a:spLocks/>
          </p:cNvSpPr>
          <p:nvPr/>
        </p:nvSpPr>
        <p:spPr>
          <a:xfrm>
            <a:off x="733424" y="2570960"/>
            <a:ext cx="6698961" cy="3554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4000"/>
              </a:lnSpc>
            </a:pPr>
            <a:r>
              <a:rPr lang="pt-BR" sz="2400" dirty="0">
                <a:latin typeface="+mn-lt"/>
              </a:rPr>
              <a:t>O site da Central de Confiabilidade fornece:</a:t>
            </a:r>
          </a:p>
          <a:p>
            <a:pPr marL="571500" lvl="1" indent="-342900">
              <a:lnSpc>
                <a:spcPct val="114000"/>
              </a:lnSpc>
              <a:buFont typeface="Arial" panose="020B0604020202020204" pitchFamily="34" charset="0"/>
              <a:buChar char="•"/>
            </a:pPr>
            <a:r>
              <a:rPr lang="pt-BR" sz="2400" dirty="0">
                <a:cs typeface="Segoe UI Semilight" panose="020B0402040204020203" pitchFamily="34" charset="0"/>
              </a:rPr>
              <a:t>Informações aprofundadas de especialistas.</a:t>
            </a:r>
          </a:p>
          <a:p>
            <a:pPr marL="571500" lvl="1" indent="-342900">
              <a:lnSpc>
                <a:spcPct val="114000"/>
              </a:lnSpc>
              <a:buFont typeface="Arial" panose="020B0604020202020204" pitchFamily="34" charset="0"/>
              <a:buChar char="•"/>
            </a:pPr>
            <a:r>
              <a:rPr lang="pt-BR" sz="2400" dirty="0">
                <a:cs typeface="Segoe UI Semilight" panose="020B0402040204020203" pitchFamily="34" charset="0"/>
              </a:rPr>
              <a:t>Listas curadas de recursos recomendados, organizadas por tópico.</a:t>
            </a:r>
          </a:p>
          <a:p>
            <a:pPr marL="571500" lvl="1" indent="-342900">
              <a:lnSpc>
                <a:spcPct val="114000"/>
              </a:lnSpc>
              <a:buFont typeface="Arial" panose="020B0604020202020204" pitchFamily="34" charset="0"/>
              <a:buChar char="•"/>
            </a:pPr>
            <a:r>
              <a:rPr lang="pt-BR" sz="2400" dirty="0">
                <a:cs typeface="Segoe UI Semilight" panose="020B0402040204020203" pitchFamily="34" charset="0"/>
              </a:rPr>
              <a:t>Informações específicas de função para gerentes de negócios, administradores, engenheiros, avaliadores de risco, agentes </a:t>
            </a:r>
            <a:br>
              <a:rPr lang="pt-BR" sz="2400" dirty="0">
                <a:cs typeface="Segoe UI Semilight" panose="020B0402040204020203" pitchFamily="34" charset="0"/>
              </a:rPr>
            </a:br>
            <a:r>
              <a:rPr lang="pt-BR" sz="2400" dirty="0">
                <a:cs typeface="Segoe UI Semilight" panose="020B0402040204020203" pitchFamily="34" charset="0"/>
              </a:rPr>
              <a:t>de privacidade e equipes jurídicas. </a:t>
            </a:r>
          </a:p>
        </p:txBody>
      </p:sp>
      <p:sp>
        <p:nvSpPr>
          <p:cNvPr id="7" name="Rectangle 6">
            <a:extLst>
              <a:ext uri="{FF2B5EF4-FFF2-40B4-BE49-F238E27FC236}">
                <a16:creationId xmlns:a16="http://schemas.microsoft.com/office/drawing/2014/main" id="{6A53EA85-1783-45B1-B5C9-8C8A1ECA238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8" name="Title 2">
            <a:extLst>
              <a:ext uri="{FF2B5EF4-FFF2-40B4-BE49-F238E27FC236}">
                <a16:creationId xmlns:a16="http://schemas.microsoft.com/office/drawing/2014/main" id="{29397D5D-0A79-4765-93E1-B9EE20DE8AB5}"/>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9" name="Picture 8" descr="A picture containing icon&#10;&#10;Description automatically generated">
            <a:extLst>
              <a:ext uri="{FF2B5EF4-FFF2-40B4-BE49-F238E27FC236}">
                <a16:creationId xmlns:a16="http://schemas.microsoft.com/office/drawing/2014/main" id="{8CEF7E08-948D-4F16-8E5B-73FBD44995A7}"/>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0" name="Picture 9" descr="A picture containing icon&#10;&#10;Description automatically generated">
            <a:extLst>
              <a:ext uri="{FF2B5EF4-FFF2-40B4-BE49-F238E27FC236}">
                <a16:creationId xmlns:a16="http://schemas.microsoft.com/office/drawing/2014/main" id="{3B7593AD-FCBA-4417-8B24-54A2B52C4267}"/>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2C9DE91C-25F8-47CA-BC83-130DB7F891B4}"/>
              </a:ext>
            </a:extLst>
          </p:cNvPr>
          <p:cNvPicPr>
            <a:picLocks noChangeAspect="1"/>
          </p:cNvPicPr>
          <p:nvPr/>
        </p:nvPicPr>
        <p:blipFill>
          <a:blip r:embed="rId5"/>
          <a:stretch>
            <a:fillRect/>
          </a:stretch>
        </p:blipFill>
        <p:spPr>
          <a:xfrm>
            <a:off x="95702" y="155697"/>
            <a:ext cx="882366" cy="882366"/>
          </a:xfrm>
          <a:prstGeom prst="rect">
            <a:avLst/>
          </a:prstGeom>
        </p:spPr>
      </p:pic>
      <p:pic>
        <p:nvPicPr>
          <p:cNvPr id="12" name="Picture 11" descr="A close-up of a car's license plate&#10;&#10;Description automatically generated with low confidence">
            <a:extLst>
              <a:ext uri="{FF2B5EF4-FFF2-40B4-BE49-F238E27FC236}">
                <a16:creationId xmlns:a16="http://schemas.microsoft.com/office/drawing/2014/main" id="{219F15DD-D89D-40F9-B249-083D9CB17AE7}"/>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07258B68-9C6C-4D8D-8F46-9A975BC67427}"/>
              </a:ext>
            </a:extLst>
          </p:cNvPr>
          <p:cNvPicPr>
            <a:picLocks noChangeAspect="1"/>
          </p:cNvPicPr>
          <p:nvPr/>
        </p:nvPicPr>
        <p:blipFill>
          <a:blip r:embed="rId7"/>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150141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5DE5-22E6-4289-9D9C-BC5EB789721B}"/>
              </a:ext>
            </a:extLst>
          </p:cNvPr>
          <p:cNvSpPr>
            <a:spLocks noGrp="1"/>
          </p:cNvSpPr>
          <p:nvPr>
            <p:ph type="title"/>
          </p:nvPr>
        </p:nvSpPr>
        <p:spPr>
          <a:xfrm>
            <a:off x="704394" y="898300"/>
            <a:ext cx="10630357" cy="680196"/>
          </a:xfrm>
        </p:spPr>
        <p:txBody>
          <a:bodyPr/>
          <a:lstStyle/>
          <a:p>
            <a:pPr algn="ctr"/>
            <a:r>
              <a:rPr lang="pt-BR" dirty="0"/>
              <a:t>Documentação de conformidade do Azure</a:t>
            </a:r>
          </a:p>
        </p:txBody>
      </p:sp>
      <p:sp>
        <p:nvSpPr>
          <p:cNvPr id="3" name="Content Placeholder 2">
            <a:extLst>
              <a:ext uri="{FF2B5EF4-FFF2-40B4-BE49-F238E27FC236}">
                <a16:creationId xmlns:a16="http://schemas.microsoft.com/office/drawing/2014/main" id="{7E5605ED-F5B7-4F69-8789-7CDB15C376FB}"/>
              </a:ext>
            </a:extLst>
          </p:cNvPr>
          <p:cNvSpPr>
            <a:spLocks noGrp="1"/>
          </p:cNvSpPr>
          <p:nvPr>
            <p:ph sz="quarter" idx="10"/>
          </p:nvPr>
        </p:nvSpPr>
        <p:spPr>
          <a:xfrm>
            <a:off x="747361" y="1772967"/>
            <a:ext cx="10701689" cy="1292662"/>
          </a:xfrm>
        </p:spPr>
        <p:txBody>
          <a:bodyPr/>
          <a:lstStyle/>
          <a:p>
            <a:r>
              <a:rPr lang="pt-BR" b="0" i="0" dirty="0">
                <a:solidFill>
                  <a:srgbClr val="171717"/>
                </a:solidFill>
                <a:latin typeface="Segoe UI" panose="020B0502040204020203" pitchFamily="34" charset="0"/>
              </a:rPr>
              <a:t>A Microsoft oferece um conjunto abrangente de ofertas de conformidade para ajudar sua organização a cumprir requisitos nacionais, regionais e específicos do setor que regem a coleta e o uso de dados.</a:t>
            </a:r>
          </a:p>
        </p:txBody>
      </p:sp>
      <p:grpSp>
        <p:nvGrpSpPr>
          <p:cNvPr id="26" name="Group 25">
            <a:extLst>
              <a:ext uri="{FF2B5EF4-FFF2-40B4-BE49-F238E27FC236}">
                <a16:creationId xmlns:a16="http://schemas.microsoft.com/office/drawing/2014/main" id="{331FE231-85CF-480F-AC63-44BB4D8469C0}"/>
              </a:ext>
              <a:ext uri="{C183D7F6-B498-43B3-948B-1728B52AA6E4}">
                <adec:decorative xmlns:adec="http://schemas.microsoft.com/office/drawing/2017/decorative" val="1"/>
              </a:ext>
            </a:extLst>
          </p:cNvPr>
          <p:cNvGrpSpPr/>
          <p:nvPr/>
        </p:nvGrpSpPr>
        <p:grpSpPr>
          <a:xfrm>
            <a:off x="628194" y="3451545"/>
            <a:ext cx="2440762" cy="1333499"/>
            <a:chOff x="367665" y="3169683"/>
            <a:chExt cx="2777490" cy="1592816"/>
          </a:xfrm>
        </p:grpSpPr>
        <p:grpSp>
          <p:nvGrpSpPr>
            <p:cNvPr id="17" name="Group 16">
              <a:extLst>
                <a:ext uri="{FF2B5EF4-FFF2-40B4-BE49-F238E27FC236}">
                  <a16:creationId xmlns:a16="http://schemas.microsoft.com/office/drawing/2014/main" id="{692D2E37-AE4B-41D0-B9B8-B390FC6BC6DD}"/>
                </a:ext>
              </a:extLst>
            </p:cNvPr>
            <p:cNvGrpSpPr/>
            <p:nvPr/>
          </p:nvGrpSpPr>
          <p:grpSpPr>
            <a:xfrm>
              <a:off x="367665" y="3730005"/>
              <a:ext cx="2777490" cy="1032494"/>
              <a:chOff x="811530" y="3353443"/>
              <a:chExt cx="2777490" cy="1032494"/>
            </a:xfrm>
          </p:grpSpPr>
          <p:sp>
            <p:nvSpPr>
              <p:cNvPr id="13" name="Rectangle 12">
                <a:extLst>
                  <a:ext uri="{FF2B5EF4-FFF2-40B4-BE49-F238E27FC236}">
                    <a16:creationId xmlns:a16="http://schemas.microsoft.com/office/drawing/2014/main" id="{80CBDAEB-E021-49F3-9566-AA47D291ACCF}"/>
                  </a:ext>
                </a:extLst>
              </p:cNvPr>
              <p:cNvSpPr/>
              <p:nvPr/>
            </p:nvSpPr>
            <p:spPr bwMode="auto">
              <a:xfrm>
                <a:off x="811530" y="3353443"/>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47DC3B56-B572-44E9-931D-0900E05DB9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425" y="3400742"/>
                <a:ext cx="2679700" cy="937895"/>
              </a:xfrm>
              <a:prstGeom prst="rect">
                <a:avLst/>
              </a:prstGeom>
            </p:spPr>
          </p:pic>
        </p:grpSp>
        <p:sp>
          <p:nvSpPr>
            <p:cNvPr id="22" name="TextBox 21">
              <a:extLst>
                <a:ext uri="{FF2B5EF4-FFF2-40B4-BE49-F238E27FC236}">
                  <a16:creationId xmlns:a16="http://schemas.microsoft.com/office/drawing/2014/main" id="{E8075559-D349-448F-83AB-5AC801369B5D}"/>
                </a:ext>
              </a:extLst>
            </p:cNvPr>
            <p:cNvSpPr txBox="1"/>
            <p:nvPr/>
          </p:nvSpPr>
          <p:spPr>
            <a:xfrm>
              <a:off x="367665" y="3169683"/>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pt-BR" sz="2400">
                  <a:gradFill>
                    <a:gsLst>
                      <a:gs pos="2917">
                        <a:schemeClr val="tx1"/>
                      </a:gs>
                      <a:gs pos="30000">
                        <a:schemeClr val="tx1"/>
                      </a:gs>
                    </a:gsLst>
                    <a:lin ang="5400000" scaled="0"/>
                  </a:gradFill>
                  <a:latin typeface="+mj-lt"/>
                </a:rPr>
                <a:t>Global</a:t>
              </a:r>
            </a:p>
          </p:txBody>
        </p:sp>
      </p:grpSp>
      <p:grpSp>
        <p:nvGrpSpPr>
          <p:cNvPr id="27" name="Group 26">
            <a:extLst>
              <a:ext uri="{FF2B5EF4-FFF2-40B4-BE49-F238E27FC236}">
                <a16:creationId xmlns:a16="http://schemas.microsoft.com/office/drawing/2014/main" id="{2B7569E3-4FBB-435F-A6B0-2124622639F5}"/>
              </a:ext>
              <a:ext uri="{C183D7F6-B498-43B3-948B-1728B52AA6E4}">
                <adec:decorative xmlns:adec="http://schemas.microsoft.com/office/drawing/2017/decorative" val="1"/>
              </a:ext>
            </a:extLst>
          </p:cNvPr>
          <p:cNvGrpSpPr/>
          <p:nvPr/>
        </p:nvGrpSpPr>
        <p:grpSpPr>
          <a:xfrm>
            <a:off x="3090086" y="3461391"/>
            <a:ext cx="2826384" cy="1333500"/>
            <a:chOff x="3260724" y="3169683"/>
            <a:chExt cx="2826385" cy="1592816"/>
          </a:xfrm>
        </p:grpSpPr>
        <p:grpSp>
          <p:nvGrpSpPr>
            <p:cNvPr id="18" name="Group 17">
              <a:extLst>
                <a:ext uri="{FF2B5EF4-FFF2-40B4-BE49-F238E27FC236}">
                  <a16:creationId xmlns:a16="http://schemas.microsoft.com/office/drawing/2014/main" id="{C296F9CF-8226-47C6-AC75-697438F6B20C}"/>
                </a:ext>
              </a:extLst>
            </p:cNvPr>
            <p:cNvGrpSpPr/>
            <p:nvPr/>
          </p:nvGrpSpPr>
          <p:grpSpPr>
            <a:xfrm>
              <a:off x="3260725" y="3730005"/>
              <a:ext cx="2777490" cy="1032494"/>
              <a:chOff x="4529455" y="3777304"/>
              <a:chExt cx="2777490" cy="1032494"/>
            </a:xfrm>
          </p:grpSpPr>
          <p:sp>
            <p:nvSpPr>
              <p:cNvPr id="14" name="Rectangle 13">
                <a:extLst>
                  <a:ext uri="{FF2B5EF4-FFF2-40B4-BE49-F238E27FC236}">
                    <a16:creationId xmlns:a16="http://schemas.microsoft.com/office/drawing/2014/main" id="{EF7F83C9-2B04-49FC-B54B-0EFBA335C318}"/>
                  </a:ext>
                </a:extLst>
              </p:cNvPr>
              <p:cNvSpPr/>
              <p:nvPr/>
            </p:nvSpPr>
            <p:spPr bwMode="auto">
              <a:xfrm>
                <a:off x="4529455" y="3777304"/>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39F1A8D6-EFB8-48C9-AC1D-90A33826C4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8350" y="3824604"/>
                <a:ext cx="2679700" cy="937895"/>
              </a:xfrm>
              <a:prstGeom prst="rect">
                <a:avLst/>
              </a:prstGeom>
            </p:spPr>
          </p:pic>
        </p:grpSp>
        <p:sp>
          <p:nvSpPr>
            <p:cNvPr id="23" name="TextBox 22">
              <a:extLst>
                <a:ext uri="{FF2B5EF4-FFF2-40B4-BE49-F238E27FC236}">
                  <a16:creationId xmlns:a16="http://schemas.microsoft.com/office/drawing/2014/main" id="{CDC96110-7F38-4F86-876F-346CCDFA12A6}"/>
                </a:ext>
              </a:extLst>
            </p:cNvPr>
            <p:cNvSpPr txBox="1"/>
            <p:nvPr/>
          </p:nvSpPr>
          <p:spPr>
            <a:xfrm>
              <a:off x="3260724" y="3169683"/>
              <a:ext cx="2826385" cy="627863"/>
            </a:xfrm>
            <a:prstGeom prst="rect">
              <a:avLst/>
            </a:prstGeom>
            <a:noFill/>
          </p:spPr>
          <p:txBody>
            <a:bodyPr wrap="square" lIns="182880" tIns="146304" rIns="182880" bIns="146304" rtlCol="0">
              <a:spAutoFit/>
            </a:bodyPr>
            <a:lstStyle/>
            <a:p>
              <a:pPr algn="ctr">
                <a:lnSpc>
                  <a:spcPct val="90000"/>
                </a:lnSpc>
                <a:spcAft>
                  <a:spcPts val="600"/>
                </a:spcAft>
              </a:pPr>
              <a:r>
                <a:rPr lang="pt-BR" sz="2400" dirty="0">
                  <a:gradFill>
                    <a:gsLst>
                      <a:gs pos="2917">
                        <a:schemeClr val="tx1"/>
                      </a:gs>
                      <a:gs pos="30000">
                        <a:schemeClr val="tx1"/>
                      </a:gs>
                    </a:gsLst>
                    <a:lin ang="5400000" scaled="0"/>
                  </a:gradFill>
                  <a:latin typeface="+mj-lt"/>
                </a:rPr>
                <a:t>Governo dos EUA</a:t>
              </a:r>
            </a:p>
          </p:txBody>
        </p:sp>
      </p:grpSp>
      <p:grpSp>
        <p:nvGrpSpPr>
          <p:cNvPr id="28" name="Group 27">
            <a:extLst>
              <a:ext uri="{FF2B5EF4-FFF2-40B4-BE49-F238E27FC236}">
                <a16:creationId xmlns:a16="http://schemas.microsoft.com/office/drawing/2014/main" id="{D07C29F2-AA0E-4878-8039-7FD5D4167DAB}"/>
              </a:ext>
              <a:ext uri="{C183D7F6-B498-43B3-948B-1728B52AA6E4}">
                <adec:decorative xmlns:adec="http://schemas.microsoft.com/office/drawing/2017/decorative" val="1"/>
              </a:ext>
            </a:extLst>
          </p:cNvPr>
          <p:cNvGrpSpPr/>
          <p:nvPr/>
        </p:nvGrpSpPr>
        <p:grpSpPr>
          <a:xfrm>
            <a:off x="5888707" y="3451757"/>
            <a:ext cx="2533015" cy="1333500"/>
            <a:chOff x="6153785" y="3169683"/>
            <a:chExt cx="2777490" cy="1592816"/>
          </a:xfrm>
        </p:grpSpPr>
        <p:grpSp>
          <p:nvGrpSpPr>
            <p:cNvPr id="20" name="Group 19">
              <a:extLst>
                <a:ext uri="{FF2B5EF4-FFF2-40B4-BE49-F238E27FC236}">
                  <a16:creationId xmlns:a16="http://schemas.microsoft.com/office/drawing/2014/main" id="{2A32C66B-D059-48AA-BF44-B0ED7FCCC847}"/>
                </a:ext>
              </a:extLst>
            </p:cNvPr>
            <p:cNvGrpSpPr/>
            <p:nvPr/>
          </p:nvGrpSpPr>
          <p:grpSpPr>
            <a:xfrm>
              <a:off x="6153785" y="3730005"/>
              <a:ext cx="2777490" cy="1032494"/>
              <a:chOff x="535305" y="5345754"/>
              <a:chExt cx="2777490" cy="1032494"/>
            </a:xfrm>
          </p:grpSpPr>
          <p:sp>
            <p:nvSpPr>
              <p:cNvPr id="16" name="Rectangle 15">
                <a:extLst>
                  <a:ext uri="{FF2B5EF4-FFF2-40B4-BE49-F238E27FC236}">
                    <a16:creationId xmlns:a16="http://schemas.microsoft.com/office/drawing/2014/main" id="{65C87296-3BCA-49AF-980A-F77AFB4AD528}"/>
                  </a:ext>
                </a:extLst>
              </p:cNvPr>
              <p:cNvSpPr/>
              <p:nvPr/>
            </p:nvSpPr>
            <p:spPr bwMode="auto">
              <a:xfrm>
                <a:off x="535305" y="5345754"/>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a:extLst>
                  <a:ext uri="{FF2B5EF4-FFF2-40B4-BE49-F238E27FC236}">
                    <a16:creationId xmlns:a16="http://schemas.microsoft.com/office/drawing/2014/main" id="{9F990B10-1CE5-4250-8344-18268DC69D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93054"/>
                <a:ext cx="2679700" cy="937895"/>
              </a:xfrm>
              <a:prstGeom prst="rect">
                <a:avLst/>
              </a:prstGeom>
            </p:spPr>
          </p:pic>
        </p:grpSp>
        <p:sp>
          <p:nvSpPr>
            <p:cNvPr id="24" name="TextBox 23">
              <a:extLst>
                <a:ext uri="{FF2B5EF4-FFF2-40B4-BE49-F238E27FC236}">
                  <a16:creationId xmlns:a16="http://schemas.microsoft.com/office/drawing/2014/main" id="{F3402FBB-9635-4713-B279-8084F5C541E3}"/>
                </a:ext>
              </a:extLst>
            </p:cNvPr>
            <p:cNvSpPr txBox="1"/>
            <p:nvPr/>
          </p:nvSpPr>
          <p:spPr>
            <a:xfrm>
              <a:off x="6153785" y="3169683"/>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pt-BR" sz="2400">
                  <a:gradFill>
                    <a:gsLst>
                      <a:gs pos="2917">
                        <a:schemeClr val="tx1"/>
                      </a:gs>
                      <a:gs pos="30000">
                        <a:schemeClr val="tx1"/>
                      </a:gs>
                    </a:gsLst>
                    <a:lin ang="5400000" scaled="0"/>
                  </a:gradFill>
                  <a:latin typeface="+mj-lt"/>
                </a:rPr>
                <a:t>Setor</a:t>
              </a:r>
            </a:p>
          </p:txBody>
        </p:sp>
      </p:grpSp>
      <p:grpSp>
        <p:nvGrpSpPr>
          <p:cNvPr id="29" name="Group 28">
            <a:extLst>
              <a:ext uri="{FF2B5EF4-FFF2-40B4-BE49-F238E27FC236}">
                <a16:creationId xmlns:a16="http://schemas.microsoft.com/office/drawing/2014/main" id="{98B8DEE1-5B57-4BDB-8153-FF076A92F170}"/>
              </a:ext>
              <a:ext uri="{C183D7F6-B498-43B3-948B-1728B52AA6E4}">
                <adec:decorative xmlns:adec="http://schemas.microsoft.com/office/drawing/2017/decorative" val="1"/>
              </a:ext>
            </a:extLst>
          </p:cNvPr>
          <p:cNvGrpSpPr/>
          <p:nvPr/>
        </p:nvGrpSpPr>
        <p:grpSpPr>
          <a:xfrm>
            <a:off x="8438550" y="3451545"/>
            <a:ext cx="2713066" cy="1333500"/>
            <a:chOff x="9046845" y="3169683"/>
            <a:chExt cx="2777490" cy="1592816"/>
          </a:xfrm>
        </p:grpSpPr>
        <p:grpSp>
          <p:nvGrpSpPr>
            <p:cNvPr id="19" name="Group 18">
              <a:extLst>
                <a:ext uri="{FF2B5EF4-FFF2-40B4-BE49-F238E27FC236}">
                  <a16:creationId xmlns:a16="http://schemas.microsoft.com/office/drawing/2014/main" id="{F1DC2CDC-2451-4052-85DB-49BF166DB72C}"/>
                </a:ext>
              </a:extLst>
            </p:cNvPr>
            <p:cNvGrpSpPr/>
            <p:nvPr/>
          </p:nvGrpSpPr>
          <p:grpSpPr>
            <a:xfrm>
              <a:off x="9046845" y="3730005"/>
              <a:ext cx="2777490" cy="1032494"/>
              <a:chOff x="5306695" y="2415547"/>
              <a:chExt cx="2777490" cy="1032494"/>
            </a:xfrm>
          </p:grpSpPr>
          <p:sp>
            <p:nvSpPr>
              <p:cNvPr id="15" name="Rectangle 14">
                <a:extLst>
                  <a:ext uri="{FF2B5EF4-FFF2-40B4-BE49-F238E27FC236}">
                    <a16:creationId xmlns:a16="http://schemas.microsoft.com/office/drawing/2014/main" id="{17CB627A-D085-467F-B7D5-C4D87F8A4AE5}"/>
                  </a:ext>
                </a:extLst>
              </p:cNvPr>
              <p:cNvSpPr/>
              <p:nvPr/>
            </p:nvSpPr>
            <p:spPr bwMode="auto">
              <a:xfrm>
                <a:off x="5306695" y="2415547"/>
                <a:ext cx="2777490" cy="1032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0D2ECEFA-EE72-4DD1-BE22-905020152D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5590" y="2462847"/>
                <a:ext cx="2679700" cy="937895"/>
              </a:xfrm>
              <a:prstGeom prst="rect">
                <a:avLst/>
              </a:prstGeom>
            </p:spPr>
          </p:pic>
        </p:grpSp>
        <p:sp>
          <p:nvSpPr>
            <p:cNvPr id="25" name="TextBox 24">
              <a:extLst>
                <a:ext uri="{FF2B5EF4-FFF2-40B4-BE49-F238E27FC236}">
                  <a16:creationId xmlns:a16="http://schemas.microsoft.com/office/drawing/2014/main" id="{70359210-B545-4AA3-8E49-FA51DE7198A5}"/>
                </a:ext>
              </a:extLst>
            </p:cNvPr>
            <p:cNvSpPr txBox="1"/>
            <p:nvPr/>
          </p:nvSpPr>
          <p:spPr>
            <a:xfrm>
              <a:off x="9046845" y="3169683"/>
              <a:ext cx="2777490" cy="627864"/>
            </a:xfrm>
            <a:prstGeom prst="rect">
              <a:avLst/>
            </a:prstGeom>
            <a:noFill/>
          </p:spPr>
          <p:txBody>
            <a:bodyPr wrap="square" lIns="182880" tIns="146304" rIns="182880" bIns="146304" rtlCol="0">
              <a:spAutoFit/>
            </a:bodyPr>
            <a:lstStyle/>
            <a:p>
              <a:pPr algn="ctr">
                <a:lnSpc>
                  <a:spcPct val="90000"/>
                </a:lnSpc>
                <a:spcAft>
                  <a:spcPts val="600"/>
                </a:spcAft>
              </a:pPr>
              <a:r>
                <a:rPr lang="pt-BR" sz="2400">
                  <a:gradFill>
                    <a:gsLst>
                      <a:gs pos="2917">
                        <a:schemeClr val="tx1"/>
                      </a:gs>
                      <a:gs pos="30000">
                        <a:schemeClr val="tx1"/>
                      </a:gs>
                    </a:gsLst>
                    <a:lin ang="5400000" scaled="0"/>
                  </a:gradFill>
                  <a:latin typeface="+mj-lt"/>
                </a:rPr>
                <a:t>Regional</a:t>
              </a:r>
            </a:p>
          </p:txBody>
        </p:sp>
      </p:grpSp>
      <p:sp>
        <p:nvSpPr>
          <p:cNvPr id="30" name="Rectangle 29">
            <a:extLst>
              <a:ext uri="{FF2B5EF4-FFF2-40B4-BE49-F238E27FC236}">
                <a16:creationId xmlns:a16="http://schemas.microsoft.com/office/drawing/2014/main" id="{75C15787-6C62-4FD3-9DA6-283A2E043C82}"/>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31" name="Title 2">
            <a:extLst>
              <a:ext uri="{FF2B5EF4-FFF2-40B4-BE49-F238E27FC236}">
                <a16:creationId xmlns:a16="http://schemas.microsoft.com/office/drawing/2014/main" id="{79C99B80-3FF7-45E2-B347-AC6533A1C367}"/>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32" name="Picture 31" descr="A picture containing icon&#10;&#10;Description automatically generated">
            <a:extLst>
              <a:ext uri="{FF2B5EF4-FFF2-40B4-BE49-F238E27FC236}">
                <a16:creationId xmlns:a16="http://schemas.microsoft.com/office/drawing/2014/main" id="{57A76176-D5EA-45CD-8801-E2026B026C5F}"/>
              </a:ext>
            </a:extLst>
          </p:cNvPr>
          <p:cNvPicPr>
            <a:picLocks noChangeAspect="1"/>
          </p:cNvPicPr>
          <p:nvPr/>
        </p:nvPicPr>
        <p:blipFill rotWithShape="1">
          <a:blip r:embed="rId11"/>
          <a:srcRect t="2416"/>
          <a:stretch/>
        </p:blipFill>
        <p:spPr>
          <a:xfrm rot="5400000">
            <a:off x="3541341" y="-2467572"/>
            <a:ext cx="6183086" cy="11118231"/>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4EC86FBC-2787-4B62-8CD2-AEB2766E0EDE}"/>
              </a:ext>
            </a:extLst>
          </p:cNvPr>
          <p:cNvPicPr>
            <a:picLocks noChangeAspect="1"/>
          </p:cNvPicPr>
          <p:nvPr/>
        </p:nvPicPr>
        <p:blipFill rotWithShape="1">
          <a:blip r:embed="rId11"/>
          <a:srcRect t="1884"/>
          <a:stretch/>
        </p:blipFill>
        <p:spPr>
          <a:xfrm rot="16200000">
            <a:off x="1541480" y="1598086"/>
            <a:ext cx="3718433" cy="6801394"/>
          </a:xfrm>
          <a:prstGeom prst="rect">
            <a:avLst/>
          </a:prstGeom>
        </p:spPr>
      </p:pic>
      <p:pic>
        <p:nvPicPr>
          <p:cNvPr id="34" name="Picture 33" descr="A picture containing text, sign&#10;&#10;Description automatically generated">
            <a:extLst>
              <a:ext uri="{FF2B5EF4-FFF2-40B4-BE49-F238E27FC236}">
                <a16:creationId xmlns:a16="http://schemas.microsoft.com/office/drawing/2014/main" id="{B2E30FE8-17A4-4200-B9D4-C64C5FCCAF58}"/>
              </a:ext>
            </a:extLst>
          </p:cNvPr>
          <p:cNvPicPr>
            <a:picLocks noChangeAspect="1"/>
          </p:cNvPicPr>
          <p:nvPr/>
        </p:nvPicPr>
        <p:blipFill>
          <a:blip r:embed="rId12"/>
          <a:stretch>
            <a:fillRect/>
          </a:stretch>
        </p:blipFill>
        <p:spPr>
          <a:xfrm>
            <a:off x="95702" y="155697"/>
            <a:ext cx="882366" cy="882366"/>
          </a:xfrm>
          <a:prstGeom prst="rect">
            <a:avLst/>
          </a:prstGeom>
        </p:spPr>
      </p:pic>
      <p:pic>
        <p:nvPicPr>
          <p:cNvPr id="35" name="Picture 34" descr="A close-up of a car's license plate&#10;&#10;Description automatically generated with low confidence">
            <a:extLst>
              <a:ext uri="{FF2B5EF4-FFF2-40B4-BE49-F238E27FC236}">
                <a16:creationId xmlns:a16="http://schemas.microsoft.com/office/drawing/2014/main" id="{D51091ED-3AFD-4143-B32D-3CEE74E61223}"/>
              </a:ext>
            </a:extLst>
          </p:cNvPr>
          <p:cNvPicPr>
            <a:picLocks noChangeAspect="1"/>
          </p:cNvPicPr>
          <p:nvPr/>
        </p:nvPicPr>
        <p:blipFill>
          <a:blip r:embed="rId13"/>
          <a:stretch>
            <a:fillRect/>
          </a:stretch>
        </p:blipFill>
        <p:spPr>
          <a:xfrm>
            <a:off x="11146660" y="-7277"/>
            <a:ext cx="1045340" cy="1045340"/>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00D1A835-BCBE-4E35-8742-236805947A7E}"/>
              </a:ext>
            </a:extLst>
          </p:cNvPr>
          <p:cNvPicPr>
            <a:picLocks noChangeAspect="1"/>
          </p:cNvPicPr>
          <p:nvPr/>
        </p:nvPicPr>
        <p:blipFill>
          <a:blip r:embed="rId14"/>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5424687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6857" y="901504"/>
            <a:ext cx="10675043" cy="680196"/>
          </a:xfrm>
        </p:spPr>
        <p:txBody>
          <a:bodyPr/>
          <a:lstStyle/>
          <a:p>
            <a:pPr algn="ctr"/>
            <a:r>
              <a:rPr lang="pt-BR" noProof="0" dirty="0"/>
              <a:t>Regiões soberanas do Azure </a:t>
            </a:r>
          </a:p>
        </p:txBody>
      </p:sp>
      <p:sp>
        <p:nvSpPr>
          <p:cNvPr id="6" name="Text Placeholder 5"/>
          <p:cNvSpPr>
            <a:spLocks noGrp="1"/>
          </p:cNvSpPr>
          <p:nvPr>
            <p:ph sz="quarter" idx="10"/>
          </p:nvPr>
        </p:nvSpPr>
        <p:spPr>
          <a:xfrm>
            <a:off x="701071" y="1769331"/>
            <a:ext cx="10862280" cy="923330"/>
          </a:xfrm>
        </p:spPr>
        <p:txBody>
          <a:bodyPr/>
          <a:lstStyle/>
          <a:p>
            <a:r>
              <a:rPr lang="pt-BR" dirty="0"/>
              <a:t>Atende às necessidades de segurança e conformidade das agências federais dos EUA, governos estaduais e locais e seus provedores de soluções.</a:t>
            </a:r>
          </a:p>
        </p:txBody>
      </p:sp>
      <p:sp>
        <p:nvSpPr>
          <p:cNvPr id="4" name="Text Placeholder 5"/>
          <p:cNvSpPr txBox="1">
            <a:spLocks/>
          </p:cNvSpPr>
          <p:nvPr/>
        </p:nvSpPr>
        <p:spPr>
          <a:xfrm>
            <a:off x="4864627" y="2778055"/>
            <a:ext cx="6625002" cy="26604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dirty="0">
                <a:latin typeface="+mn-lt"/>
              </a:rPr>
              <a:t>Azure Governamental:</a:t>
            </a:r>
          </a:p>
          <a:p>
            <a:pPr marL="457200" indent="-457200">
              <a:lnSpc>
                <a:spcPct val="114000"/>
              </a:lnSpc>
              <a:buFont typeface="Arial" panose="020B0604020202020204" pitchFamily="34" charset="0"/>
              <a:buChar char="•"/>
            </a:pPr>
            <a:r>
              <a:rPr lang="pt-BR" sz="2400" dirty="0">
                <a:latin typeface="+mn-lt"/>
              </a:rPr>
              <a:t>Instância separada do Azure.</a:t>
            </a:r>
          </a:p>
          <a:p>
            <a:pPr marL="457200" indent="-457200">
              <a:lnSpc>
                <a:spcPct val="114000"/>
              </a:lnSpc>
              <a:buFont typeface="Arial" panose="020B0604020202020204" pitchFamily="34" charset="0"/>
              <a:buChar char="•"/>
            </a:pPr>
            <a:r>
              <a:rPr lang="pt-BR" sz="2400" dirty="0">
                <a:latin typeface="+mn-lt"/>
              </a:rPr>
              <a:t>Fisicamente isolada de implantações que não sejam do governo dos EUA.</a:t>
            </a:r>
          </a:p>
          <a:p>
            <a:pPr marL="457200" indent="-457200">
              <a:lnSpc>
                <a:spcPct val="114000"/>
              </a:lnSpc>
              <a:buFont typeface="Arial" panose="020B0604020202020204" pitchFamily="34" charset="0"/>
              <a:buChar char="•"/>
            </a:pPr>
            <a:r>
              <a:rPr lang="pt-BR" sz="2400" dirty="0">
                <a:latin typeface="+mn-lt"/>
              </a:rPr>
              <a:t>Acessível somente a pessoal verificado e autorizado.</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bwMode="auto">
          <a:xfrm>
            <a:off x="701070" y="3692455"/>
            <a:ext cx="3534199" cy="1564636"/>
            <a:chOff x="5526" y="820"/>
            <a:chExt cx="1283" cy="568"/>
          </a:xfrm>
        </p:grpSpPr>
        <p:sp>
          <p:nvSpPr>
            <p:cNvPr id="7" name="AutoShape 3"/>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8" name="Freeform 5"/>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9" name="Rectangle 6"/>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0" name="Rectangle 7"/>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1" name="Rectangle 8"/>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2" name="Rectangle 9"/>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Rectangle 10"/>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4" name="Freeform 11"/>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5" name="Freeform 12"/>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6" name="Rectangle 13"/>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8" name="Rectangle 14"/>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9" name="Rectangle 15"/>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 name="Rectangle 16"/>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1" name="Freeform 17"/>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2" name="Freeform 18"/>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3" name="Freeform 19"/>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4" name="Rectangle 20"/>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5" name="Rectangle 21"/>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6" name="Rectangle 22"/>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7" name="Rectangle 23"/>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8" name="Rectangle 24"/>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9" name="Rectangle 25"/>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0" name="Rectangle 26"/>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1" name="Rectangle 27"/>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2" name="Rectangle 28"/>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3" name="Freeform 29"/>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4" name="Rectangle 30"/>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5" name="Rectangle 31"/>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36" name="Rectangle 32"/>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37" name="Text Placeholder 5"/>
          <p:cNvSpPr txBox="1">
            <a:spLocks/>
          </p:cNvSpPr>
          <p:nvPr/>
        </p:nvSpPr>
        <p:spPr>
          <a:xfrm>
            <a:off x="1560516" y="5574724"/>
            <a:ext cx="10002835"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1800" dirty="0">
                <a:latin typeface="+mj-lt"/>
              </a:rPr>
              <a:t>Exemplos de padrões de conformidade</a:t>
            </a:r>
            <a:r>
              <a:rPr lang="pt-BR" sz="1800" dirty="0">
                <a:latin typeface="+mn-lt"/>
              </a:rPr>
              <a:t>: FedRAMP, NIST 800.171 (DIB), ITAR, IRS 1075, DoD L2, L4 &amp; L5 e CJIS.</a:t>
            </a:r>
          </a:p>
        </p:txBody>
      </p:sp>
      <p:sp>
        <p:nvSpPr>
          <p:cNvPr id="59" name="Rectangle 58">
            <a:extLst>
              <a:ext uri="{FF2B5EF4-FFF2-40B4-BE49-F238E27FC236}">
                <a16:creationId xmlns:a16="http://schemas.microsoft.com/office/drawing/2014/main" id="{57987269-9A14-493F-8C6B-8D7F4277CA11}"/>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60" name="Title 2">
            <a:extLst>
              <a:ext uri="{FF2B5EF4-FFF2-40B4-BE49-F238E27FC236}">
                <a16:creationId xmlns:a16="http://schemas.microsoft.com/office/drawing/2014/main" id="{54335A3D-8C6C-4428-9561-5E6D0501C676}"/>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61" name="Picture 60" descr="A picture containing icon&#10;&#10;Description automatically generated">
            <a:extLst>
              <a:ext uri="{FF2B5EF4-FFF2-40B4-BE49-F238E27FC236}">
                <a16:creationId xmlns:a16="http://schemas.microsoft.com/office/drawing/2014/main" id="{24A3A382-C7D3-4C83-96F2-5C12C5F30EEF}"/>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62" name="Picture 61" descr="A picture containing icon&#10;&#10;Description automatically generated">
            <a:extLst>
              <a:ext uri="{FF2B5EF4-FFF2-40B4-BE49-F238E27FC236}">
                <a16:creationId xmlns:a16="http://schemas.microsoft.com/office/drawing/2014/main" id="{79768E7C-84EA-4ED0-8DC7-2F25B25E79F0}"/>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63" name="Picture 62" descr="A picture containing text, sign&#10;&#10;Description automatically generated">
            <a:extLst>
              <a:ext uri="{FF2B5EF4-FFF2-40B4-BE49-F238E27FC236}">
                <a16:creationId xmlns:a16="http://schemas.microsoft.com/office/drawing/2014/main" id="{27A1271D-95A8-4A4B-93B5-02B8CEC4706A}"/>
              </a:ext>
            </a:extLst>
          </p:cNvPr>
          <p:cNvPicPr>
            <a:picLocks noChangeAspect="1"/>
          </p:cNvPicPr>
          <p:nvPr/>
        </p:nvPicPr>
        <p:blipFill>
          <a:blip r:embed="rId4"/>
          <a:stretch>
            <a:fillRect/>
          </a:stretch>
        </p:blipFill>
        <p:spPr>
          <a:xfrm>
            <a:off x="95702" y="155697"/>
            <a:ext cx="882366" cy="882366"/>
          </a:xfrm>
          <a:prstGeom prst="rect">
            <a:avLst/>
          </a:prstGeom>
        </p:spPr>
      </p:pic>
      <p:pic>
        <p:nvPicPr>
          <p:cNvPr id="64" name="Picture 63" descr="A close-up of a car's license plate&#10;&#10;Description automatically generated with low confidence">
            <a:extLst>
              <a:ext uri="{FF2B5EF4-FFF2-40B4-BE49-F238E27FC236}">
                <a16:creationId xmlns:a16="http://schemas.microsoft.com/office/drawing/2014/main" id="{2760FD93-248C-426F-9B4A-A35841DBF510}"/>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65" name="Picture 64" descr="Graphical user interface, text, application&#10;&#10;Description automatically generated">
            <a:extLst>
              <a:ext uri="{FF2B5EF4-FFF2-40B4-BE49-F238E27FC236}">
                <a16:creationId xmlns:a16="http://schemas.microsoft.com/office/drawing/2014/main" id="{01F77977-F2E9-4A92-BCAF-EF88903C813B}"/>
              </a:ext>
            </a:extLst>
          </p:cNvPr>
          <p:cNvPicPr>
            <a:picLocks noChangeAspect="1"/>
          </p:cNvPicPr>
          <p:nvPr/>
        </p:nvPicPr>
        <p:blipFill>
          <a:blip r:embed="rId6"/>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8862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24249" y="781766"/>
            <a:ext cx="10229476" cy="680196"/>
          </a:xfrm>
        </p:spPr>
        <p:txBody>
          <a:bodyPr/>
          <a:lstStyle/>
          <a:p>
            <a:pPr algn="ctr"/>
            <a:r>
              <a:rPr lang="pt-BR" noProof="0" dirty="0"/>
              <a:t>Regiões soberanas do Azure (Azure China)</a:t>
            </a:r>
          </a:p>
        </p:txBody>
      </p:sp>
      <p:sp>
        <p:nvSpPr>
          <p:cNvPr id="6" name="Text Placeholder 5"/>
          <p:cNvSpPr>
            <a:spLocks noGrp="1"/>
          </p:cNvSpPr>
          <p:nvPr>
            <p:ph sz="quarter" idx="10"/>
          </p:nvPr>
        </p:nvSpPr>
        <p:spPr>
          <a:xfrm>
            <a:off x="524249" y="1533827"/>
            <a:ext cx="10448551" cy="933878"/>
          </a:xfrm>
        </p:spPr>
        <p:txBody>
          <a:bodyPr vert="horz" wrap="square" lIns="0" tIns="91440" rIns="146304" bIns="91440" rtlCol="0" anchor="t">
            <a:spAutoFit/>
          </a:bodyPr>
          <a:lstStyle/>
          <a:p>
            <a:r>
              <a:rPr lang="pt-BR" dirty="0"/>
              <a:t>A Microsoft é o primeiro provedor estrangeiro de serviços de nuvem pública da China, em conformidade com as regulamentações governamentais.</a:t>
            </a:r>
          </a:p>
        </p:txBody>
      </p:sp>
      <p:sp>
        <p:nvSpPr>
          <p:cNvPr id="4" name="Text Placeholder 5"/>
          <p:cNvSpPr txBox="1">
            <a:spLocks/>
          </p:cNvSpPr>
          <p:nvPr/>
        </p:nvSpPr>
        <p:spPr>
          <a:xfrm>
            <a:off x="1593954" y="2632805"/>
            <a:ext cx="8553655" cy="28489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pt-BR" sz="2400" dirty="0">
                <a:latin typeface="+mn-lt"/>
                <a:cs typeface="Segoe UI Semibold" panose="020B0702040204020203" pitchFamily="34" charset="0"/>
              </a:rPr>
              <a:t>Recursos do Azure China:</a:t>
            </a:r>
          </a:p>
          <a:p>
            <a:pPr marL="457200" indent="-457200">
              <a:lnSpc>
                <a:spcPct val="150000"/>
              </a:lnSpc>
              <a:buFont typeface="Arial" panose="020B0604020202020204" pitchFamily="34" charset="0"/>
              <a:buChar char="•"/>
            </a:pPr>
            <a:r>
              <a:rPr lang="pt-BR" sz="2400" dirty="0">
                <a:latin typeface="+mn-lt"/>
                <a:cs typeface="Segoe UI" panose="020B0502040204020203" pitchFamily="34" charset="0"/>
              </a:rPr>
              <a:t>Instância fisicamente separada dos serviços de nuvem do Azure operados pela 21Vianet</a:t>
            </a:r>
          </a:p>
          <a:p>
            <a:pPr marL="457200" indent="-457200">
              <a:lnSpc>
                <a:spcPct val="150000"/>
              </a:lnSpc>
              <a:buFont typeface="Arial" panose="020B0604020202020204" pitchFamily="34" charset="0"/>
              <a:buChar char="•"/>
            </a:pPr>
            <a:r>
              <a:rPr lang="pt-BR" sz="2400" dirty="0">
                <a:latin typeface="+mn-lt"/>
                <a:cs typeface="Segoe UI" panose="020B0502040204020203" pitchFamily="34" charset="0"/>
              </a:rPr>
              <a:t>Todos os dados permanecem dentro da China para garantir a conformidade</a:t>
            </a:r>
          </a:p>
        </p:txBody>
      </p:sp>
      <p:grpSp>
        <p:nvGrpSpPr>
          <p:cNvPr id="5" name="Group 4">
            <a:extLst>
              <a:ext uri="{C183D7F6-B498-43B3-948B-1728B52AA6E4}">
                <adec:decorative xmlns:adec="http://schemas.microsoft.com/office/drawing/2017/decorative" val="1"/>
              </a:ext>
            </a:extLst>
          </p:cNvPr>
          <p:cNvGrpSpPr>
            <a:grpSpLocks noChangeAspect="1"/>
          </p:cNvGrpSpPr>
          <p:nvPr/>
        </p:nvGrpSpPr>
        <p:grpSpPr>
          <a:xfrm>
            <a:off x="524249" y="3628483"/>
            <a:ext cx="801688" cy="798513"/>
            <a:chOff x="7296944" y="5021262"/>
            <a:chExt cx="801688" cy="798513"/>
          </a:xfrm>
        </p:grpSpPr>
        <p:sp>
          <p:nvSpPr>
            <p:cNvPr id="7" name="Rectangle 25"/>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6"/>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C183D7F6-B498-43B3-948B-1728B52AA6E4}">
                <adec:decorative xmlns:adec="http://schemas.microsoft.com/office/drawing/2017/decorative" val="1"/>
              </a:ext>
            </a:extLst>
          </p:cNvPr>
          <p:cNvGrpSpPr>
            <a:grpSpLocks noChangeAspect="1"/>
          </p:cNvGrpSpPr>
          <p:nvPr/>
        </p:nvGrpSpPr>
        <p:grpSpPr>
          <a:xfrm>
            <a:off x="524249" y="2659433"/>
            <a:ext cx="801688" cy="798513"/>
            <a:chOff x="7296944" y="5021262"/>
            <a:chExt cx="801688" cy="798513"/>
          </a:xfrm>
        </p:grpSpPr>
        <p:sp>
          <p:nvSpPr>
            <p:cNvPr id="42" name="Rectangle 25"/>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6"/>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6"/>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4A3E83FB-34D9-45FB-84FF-A72A2FDB9C80}"/>
              </a:ext>
              <a:ext uri="{C183D7F6-B498-43B3-948B-1728B52AA6E4}">
                <adec:decorative xmlns:adec="http://schemas.microsoft.com/office/drawing/2017/decorative" val="1"/>
              </a:ext>
            </a:extLst>
          </p:cNvPr>
          <p:cNvGrpSpPr>
            <a:grpSpLocks noChangeAspect="1"/>
          </p:cNvGrpSpPr>
          <p:nvPr/>
        </p:nvGrpSpPr>
        <p:grpSpPr>
          <a:xfrm>
            <a:off x="524252" y="4597532"/>
            <a:ext cx="801682" cy="798506"/>
            <a:chOff x="7296944" y="5021262"/>
            <a:chExt cx="801688" cy="798513"/>
          </a:xfrm>
        </p:grpSpPr>
        <p:sp>
          <p:nvSpPr>
            <p:cNvPr id="59" name="Rectangle 25">
              <a:extLst>
                <a:ext uri="{FF2B5EF4-FFF2-40B4-BE49-F238E27FC236}">
                  <a16:creationId xmlns:a16="http://schemas.microsoft.com/office/drawing/2014/main" id="{582F65F6-0437-4139-B69D-5C6150BFC5EA}"/>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6">
              <a:extLst>
                <a:ext uri="{FF2B5EF4-FFF2-40B4-BE49-F238E27FC236}">
                  <a16:creationId xmlns:a16="http://schemas.microsoft.com/office/drawing/2014/main" id="{B45B77B0-AEFB-4C4A-B7AB-015E6F5381D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a:extLst>
                <a:ext uri="{FF2B5EF4-FFF2-40B4-BE49-F238E27FC236}">
                  <a16:creationId xmlns:a16="http://schemas.microsoft.com/office/drawing/2014/main" id="{7CD7381B-76BF-43BF-A58D-464501FC8E55}"/>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a:extLst>
                <a:ext uri="{FF2B5EF4-FFF2-40B4-BE49-F238E27FC236}">
                  <a16:creationId xmlns:a16="http://schemas.microsoft.com/office/drawing/2014/main" id="{66672E0F-284B-4255-88C9-0BDEB072231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a:extLst>
                <a:ext uri="{FF2B5EF4-FFF2-40B4-BE49-F238E27FC236}">
                  <a16:creationId xmlns:a16="http://schemas.microsoft.com/office/drawing/2014/main" id="{75C428F6-A1F2-4D2A-9F08-AF21A2B99063}"/>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0">
              <a:extLst>
                <a:ext uri="{FF2B5EF4-FFF2-40B4-BE49-F238E27FC236}">
                  <a16:creationId xmlns:a16="http://schemas.microsoft.com/office/drawing/2014/main" id="{A11AB7F9-0146-4227-9E91-37CCF317146D}"/>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1">
              <a:extLst>
                <a:ext uri="{FF2B5EF4-FFF2-40B4-BE49-F238E27FC236}">
                  <a16:creationId xmlns:a16="http://schemas.microsoft.com/office/drawing/2014/main" id="{F5EAE6B3-A79A-42C6-87AC-2BE3772670A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2">
              <a:extLst>
                <a:ext uri="{FF2B5EF4-FFF2-40B4-BE49-F238E27FC236}">
                  <a16:creationId xmlns:a16="http://schemas.microsoft.com/office/drawing/2014/main" id="{4F137DBE-4C41-4433-81A2-D6D4C1DB513D}"/>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3">
              <a:extLst>
                <a:ext uri="{FF2B5EF4-FFF2-40B4-BE49-F238E27FC236}">
                  <a16:creationId xmlns:a16="http://schemas.microsoft.com/office/drawing/2014/main" id="{A3ECCB13-1DBA-4E78-A06F-B04C236ED9C6}"/>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
              <a:extLst>
                <a:ext uri="{FF2B5EF4-FFF2-40B4-BE49-F238E27FC236}">
                  <a16:creationId xmlns:a16="http://schemas.microsoft.com/office/drawing/2014/main" id="{77E0195C-1A49-4DF0-87DD-59D122E53CCC}"/>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5">
              <a:extLst>
                <a:ext uri="{FF2B5EF4-FFF2-40B4-BE49-F238E27FC236}">
                  <a16:creationId xmlns:a16="http://schemas.microsoft.com/office/drawing/2014/main" id="{6937B8C2-2024-4FE4-B6E4-F7D21958CFE2}"/>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6">
              <a:extLst>
                <a:ext uri="{FF2B5EF4-FFF2-40B4-BE49-F238E27FC236}">
                  <a16:creationId xmlns:a16="http://schemas.microsoft.com/office/drawing/2014/main" id="{2CA281BB-D086-499A-AFC6-7CDA46CD89DE}"/>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7">
              <a:extLst>
                <a:ext uri="{FF2B5EF4-FFF2-40B4-BE49-F238E27FC236}">
                  <a16:creationId xmlns:a16="http://schemas.microsoft.com/office/drawing/2014/main" id="{B494CFA4-8D2A-46CB-800D-2BDFBC1DCF2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8">
              <a:extLst>
                <a:ext uri="{FF2B5EF4-FFF2-40B4-BE49-F238E27FC236}">
                  <a16:creationId xmlns:a16="http://schemas.microsoft.com/office/drawing/2014/main" id="{D0A0808A-309A-48C8-AA24-573468473C81}"/>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9">
              <a:extLst>
                <a:ext uri="{FF2B5EF4-FFF2-40B4-BE49-F238E27FC236}">
                  <a16:creationId xmlns:a16="http://schemas.microsoft.com/office/drawing/2014/main" id="{7E9B0228-C233-4E26-9DD3-187C0F06DE79}"/>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0">
              <a:extLst>
                <a:ext uri="{FF2B5EF4-FFF2-40B4-BE49-F238E27FC236}">
                  <a16:creationId xmlns:a16="http://schemas.microsoft.com/office/drawing/2014/main" id="{35072A2F-E3D9-42FC-BA21-C3D8F0E8A488}"/>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74">
            <a:extLst>
              <a:ext uri="{FF2B5EF4-FFF2-40B4-BE49-F238E27FC236}">
                <a16:creationId xmlns:a16="http://schemas.microsoft.com/office/drawing/2014/main" id="{2724E161-044B-4C81-83A0-E5116AFB5E4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76" name="Title 2">
            <a:extLst>
              <a:ext uri="{FF2B5EF4-FFF2-40B4-BE49-F238E27FC236}">
                <a16:creationId xmlns:a16="http://schemas.microsoft.com/office/drawing/2014/main" id="{F254B7F3-20BD-448A-ABB4-CEA7A65E2C7E}"/>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77" name="Picture 76" descr="A picture containing icon&#10;&#10;Description automatically generated">
            <a:extLst>
              <a:ext uri="{FF2B5EF4-FFF2-40B4-BE49-F238E27FC236}">
                <a16:creationId xmlns:a16="http://schemas.microsoft.com/office/drawing/2014/main" id="{20937C39-DD3B-472C-962B-7AADE4BE0B63}"/>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78" name="Picture 77" descr="A picture containing icon&#10;&#10;Description automatically generated">
            <a:extLst>
              <a:ext uri="{FF2B5EF4-FFF2-40B4-BE49-F238E27FC236}">
                <a16:creationId xmlns:a16="http://schemas.microsoft.com/office/drawing/2014/main" id="{61EBCAE8-086B-4B63-859F-3B28D41ADA75}"/>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79" name="Picture 78" descr="A picture containing text, sign&#10;&#10;Description automatically generated">
            <a:extLst>
              <a:ext uri="{FF2B5EF4-FFF2-40B4-BE49-F238E27FC236}">
                <a16:creationId xmlns:a16="http://schemas.microsoft.com/office/drawing/2014/main" id="{1AAF0B11-2115-4A4E-A769-53E0D7659C15}"/>
              </a:ext>
            </a:extLst>
          </p:cNvPr>
          <p:cNvPicPr>
            <a:picLocks noChangeAspect="1"/>
          </p:cNvPicPr>
          <p:nvPr/>
        </p:nvPicPr>
        <p:blipFill>
          <a:blip r:embed="rId4"/>
          <a:stretch>
            <a:fillRect/>
          </a:stretch>
        </p:blipFill>
        <p:spPr>
          <a:xfrm>
            <a:off x="95702" y="155697"/>
            <a:ext cx="882366" cy="882366"/>
          </a:xfrm>
          <a:prstGeom prst="rect">
            <a:avLst/>
          </a:prstGeom>
        </p:spPr>
      </p:pic>
      <p:pic>
        <p:nvPicPr>
          <p:cNvPr id="80" name="Picture 79" descr="A close-up of a car's license plate&#10;&#10;Description automatically generated with low confidence">
            <a:extLst>
              <a:ext uri="{FF2B5EF4-FFF2-40B4-BE49-F238E27FC236}">
                <a16:creationId xmlns:a16="http://schemas.microsoft.com/office/drawing/2014/main" id="{523DD967-32BE-4EFB-8459-6341F1B73620}"/>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81" name="Picture 80" descr="Graphical user interface, text, application&#10;&#10;Description automatically generated">
            <a:extLst>
              <a:ext uri="{FF2B5EF4-FFF2-40B4-BE49-F238E27FC236}">
                <a16:creationId xmlns:a16="http://schemas.microsoft.com/office/drawing/2014/main" id="{5E056899-10D8-490D-9A1F-29E85F6F477D}"/>
              </a:ext>
            </a:extLst>
          </p:cNvPr>
          <p:cNvPicPr>
            <a:picLocks noChangeAspect="1"/>
          </p:cNvPicPr>
          <p:nvPr/>
        </p:nvPicPr>
        <p:blipFill>
          <a:blip r:embed="rId6"/>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18789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8" y="3429000"/>
            <a:ext cx="11341268" cy="680196"/>
          </a:xfrm>
        </p:spPr>
        <p:txBody>
          <a:bodyPr/>
          <a:lstStyle/>
          <a:p>
            <a:r>
              <a:rPr lang="pt-BR" dirty="0">
                <a:latin typeface="Segoe UI Semibold (Headings)"/>
              </a:rPr>
              <a:t>Métodos para gerenciar custos</a:t>
            </a:r>
          </a:p>
        </p:txBody>
      </p:sp>
      <p:pic>
        <p:nvPicPr>
          <p:cNvPr id="5" name="Graphic 4" descr="Dinheiro">
            <a:extLst>
              <a:ext uri="{FF2B5EF4-FFF2-40B4-BE49-F238E27FC236}">
                <a16:creationId xmlns:a16="http://schemas.microsoft.com/office/drawing/2014/main" id="{97B909E6-EE3B-44C2-82A1-76A489F78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124" y="2834012"/>
            <a:ext cx="1275184" cy="1275184"/>
          </a:xfrm>
          <a:prstGeom prst="rect">
            <a:avLst/>
          </a:prstGeom>
        </p:spPr>
      </p:pic>
      <p:sp>
        <p:nvSpPr>
          <p:cNvPr id="4" name="Title 3">
            <a:extLst>
              <a:ext uri="{FF2B5EF4-FFF2-40B4-BE49-F238E27FC236}">
                <a16:creationId xmlns:a16="http://schemas.microsoft.com/office/drawing/2014/main" id="{CC700221-5B10-4B2B-BA49-313B6CB2CAD7}"/>
              </a:ext>
            </a:extLst>
          </p:cNvPr>
          <p:cNvSpPr txBox="1">
            <a:spLocks/>
          </p:cNvSpPr>
          <p:nvPr/>
        </p:nvSpPr>
        <p:spPr>
          <a:xfrm>
            <a:off x="2533193" y="2792186"/>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4</a:t>
            </a:r>
          </a:p>
        </p:txBody>
      </p:sp>
      <p:sp>
        <p:nvSpPr>
          <p:cNvPr id="6" name="Rectangle 5">
            <a:extLst>
              <a:ext uri="{FF2B5EF4-FFF2-40B4-BE49-F238E27FC236}">
                <a16:creationId xmlns:a16="http://schemas.microsoft.com/office/drawing/2014/main" id="{1EA0314B-6AAB-4843-B9A9-90E046845E4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BB6F37EF-731C-4762-B82F-E0D3E536055A}"/>
              </a:ext>
            </a:extLst>
          </p:cNvPr>
          <p:cNvPicPr>
            <a:picLocks noChangeAspect="1"/>
          </p:cNvPicPr>
          <p:nvPr/>
        </p:nvPicPr>
        <p:blipFill rotWithShape="1">
          <a:blip r:embed="rId5"/>
          <a:srcRect t="2416"/>
          <a:stretch/>
        </p:blipFill>
        <p:spPr>
          <a:xfrm rot="5400000">
            <a:off x="3541341" y="-2493651"/>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52717B4F-48BC-41B3-8A38-3625A1D5F030}"/>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7C4D8030-1281-45D9-8E88-9B6F497D4D59}"/>
              </a:ext>
            </a:extLst>
          </p:cNvPr>
          <p:cNvPicPr>
            <a:picLocks noChangeAspect="1"/>
          </p:cNvPicPr>
          <p:nvPr/>
        </p:nvPicPr>
        <p:blipFill>
          <a:blip r:embed="rId6"/>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C13B0EB2-86C2-4BED-AD9B-8DD34DDA9373}"/>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77B04FF-5176-4B52-8F1E-D8338578E17C}"/>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9AE51408-1627-4CB7-8BA7-E19F28A4FEB8}"/>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3606522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71069" y="903731"/>
            <a:ext cx="10773232" cy="680196"/>
          </a:xfrm>
        </p:spPr>
        <p:txBody>
          <a:bodyPr/>
          <a:lstStyle/>
          <a:p>
            <a:pPr algn="ctr"/>
            <a:r>
              <a:rPr lang="pt-BR" dirty="0"/>
              <a:t>Fatores que afetam os custos</a:t>
            </a:r>
          </a:p>
        </p:txBody>
      </p:sp>
      <p:pic>
        <p:nvPicPr>
          <p:cNvPr id="4" name="Picture 3" descr="Descreve um período de cobrança, com calendário, computador e medidor ligados para ilustrar a correlação entre os trê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443" y="923396"/>
            <a:ext cx="2210257" cy="1425952"/>
          </a:xfrm>
          <a:prstGeom prst="rect">
            <a:avLst/>
          </a:prstGeom>
        </p:spPr>
      </p:pic>
      <p:sp>
        <p:nvSpPr>
          <p:cNvPr id="6" name="Text Placeholder 5"/>
          <p:cNvSpPr>
            <a:spLocks noGrp="1"/>
          </p:cNvSpPr>
          <p:nvPr>
            <p:ph sz="quarter" idx="10"/>
          </p:nvPr>
        </p:nvSpPr>
        <p:spPr>
          <a:xfrm>
            <a:off x="723444" y="1646082"/>
            <a:ext cx="10868482" cy="553998"/>
          </a:xfrm>
        </p:spPr>
        <p:txBody>
          <a:bodyPr/>
          <a:lstStyle/>
          <a:p>
            <a:pPr marL="0" indent="0" algn="ctr">
              <a:buNone/>
            </a:pPr>
            <a:r>
              <a:rPr lang="pt-BR" dirty="0"/>
              <a:t>Há </a:t>
            </a:r>
            <a:r>
              <a:rPr lang="pt-BR" dirty="0">
                <a:solidFill>
                  <a:schemeClr val="accent4"/>
                </a:solidFill>
              </a:rPr>
              <a:t>seis </a:t>
            </a:r>
            <a:r>
              <a:rPr lang="pt-BR" dirty="0"/>
              <a:t>principais fatores que afetam os custos:</a:t>
            </a:r>
          </a:p>
        </p:txBody>
      </p:sp>
      <p:graphicFrame>
        <p:nvGraphicFramePr>
          <p:cNvPr id="2" name="Table 2">
            <a:extLst>
              <a:ext uri="{FF2B5EF4-FFF2-40B4-BE49-F238E27FC236}">
                <a16:creationId xmlns:a16="http://schemas.microsoft.com/office/drawing/2014/main" id="{89B57804-C1B1-4513-8F70-79533AA7AD46}"/>
              </a:ext>
            </a:extLst>
          </p:cNvPr>
          <p:cNvGraphicFramePr>
            <a:graphicFrameLocks noGrp="1"/>
          </p:cNvGraphicFramePr>
          <p:nvPr/>
        </p:nvGraphicFramePr>
        <p:xfrm>
          <a:off x="723443" y="2498616"/>
          <a:ext cx="10868484" cy="3197333"/>
        </p:xfrm>
        <a:graphic>
          <a:graphicData uri="http://schemas.openxmlformats.org/drawingml/2006/table">
            <a:tbl>
              <a:tblPr firstRow="1" bandRow="1">
                <a:tableStyleId>{5C22544A-7EE6-4342-B048-85BDC9FD1C3A}</a:tableStyleId>
              </a:tblPr>
              <a:tblGrid>
                <a:gridCol w="3622828">
                  <a:extLst>
                    <a:ext uri="{9D8B030D-6E8A-4147-A177-3AD203B41FA5}">
                      <a16:colId xmlns:a16="http://schemas.microsoft.com/office/drawing/2014/main" val="2907392104"/>
                    </a:ext>
                  </a:extLst>
                </a:gridCol>
                <a:gridCol w="3622828">
                  <a:extLst>
                    <a:ext uri="{9D8B030D-6E8A-4147-A177-3AD203B41FA5}">
                      <a16:colId xmlns:a16="http://schemas.microsoft.com/office/drawing/2014/main" val="1523195328"/>
                    </a:ext>
                  </a:extLst>
                </a:gridCol>
                <a:gridCol w="3622828">
                  <a:extLst>
                    <a:ext uri="{9D8B030D-6E8A-4147-A177-3AD203B41FA5}">
                      <a16:colId xmlns:a16="http://schemas.microsoft.com/office/drawing/2014/main" val="2404750515"/>
                    </a:ext>
                  </a:extLst>
                </a:gridCol>
              </a:tblGrid>
              <a:tr h="614871">
                <a:tc>
                  <a:txBody>
                    <a:bodyPr/>
                    <a:lstStyle/>
                    <a:p>
                      <a:r>
                        <a:rPr lang="pt-BR" sz="2400" b="1">
                          <a:latin typeface="+mj-lt"/>
                        </a:rPr>
                        <a:t>1) Tipo de recurso</a:t>
                      </a:r>
                    </a:p>
                  </a:txBody>
                  <a:tcPr>
                    <a:solidFill>
                      <a:schemeClr val="tx2"/>
                    </a:solidFill>
                  </a:tcPr>
                </a:tc>
                <a:tc>
                  <a:txBody>
                    <a:bodyPr/>
                    <a:lstStyle/>
                    <a:p>
                      <a:r>
                        <a:rPr lang="pt-BR" sz="2400" b="1" dirty="0">
                          <a:latin typeface="+mj-lt"/>
                        </a:rPr>
                        <a:t>2) Serviços</a:t>
                      </a:r>
                    </a:p>
                  </a:txBody>
                  <a:tcPr>
                    <a:solidFill>
                      <a:schemeClr val="tx2"/>
                    </a:solidFill>
                  </a:tcPr>
                </a:tc>
                <a:tc>
                  <a:txBody>
                    <a:bodyPr/>
                    <a:lstStyle/>
                    <a:p>
                      <a:r>
                        <a:rPr lang="pt-BR" sz="2400" b="1">
                          <a:latin typeface="+mj-lt"/>
                        </a:rPr>
                        <a:t>3) Localização</a:t>
                      </a:r>
                    </a:p>
                  </a:txBody>
                  <a:tcPr>
                    <a:solidFill>
                      <a:schemeClr val="tx2"/>
                    </a:solidFill>
                  </a:tcPr>
                </a:tc>
                <a:extLst>
                  <a:ext uri="{0D108BD9-81ED-4DB2-BD59-A6C34878D82A}">
                    <a16:rowId xmlns:a16="http://schemas.microsoft.com/office/drawing/2014/main" val="2219612243"/>
                  </a:ext>
                </a:extLst>
              </a:tr>
              <a:tr h="25824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t-BR" sz="2000" dirty="0"/>
                        <a:t>Os custos são específicos do recurso, portanto, o uso que um medidor rastreia e o número </a:t>
                      </a:r>
                      <a:br>
                        <a:rPr lang="pt-BR" sz="2000" dirty="0"/>
                      </a:br>
                      <a:r>
                        <a:rPr lang="pt-BR" sz="2000" dirty="0"/>
                        <a:t>de medidores associados a um recurso dependem do tipo </a:t>
                      </a:r>
                      <a:br>
                        <a:rPr lang="pt-BR" sz="2000" dirty="0"/>
                      </a:br>
                      <a:r>
                        <a:rPr lang="pt-BR" sz="2000" dirty="0"/>
                        <a:t>de recurso.</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t-BR" sz="2000" dirty="0"/>
                        <a:t>As taxas de uso e os períodos de cobrança do Azure podem ser diferentes entre clientes Enterprise, Web Direct e CSP.</a:t>
                      </a:r>
                    </a:p>
                  </a:txBody>
                  <a:tcPr>
                    <a:solidFill>
                      <a:schemeClr val="accent2">
                        <a:lumMod val="20000"/>
                        <a:lumOff val="80000"/>
                      </a:schemeClr>
                    </a:solidFill>
                  </a:tcPr>
                </a:tc>
                <a:tc>
                  <a:txBody>
                    <a:bodyPr/>
                    <a:lstStyle/>
                    <a:p>
                      <a:r>
                        <a:rPr lang="pt-BR" sz="2000" dirty="0"/>
                        <a:t>A infraestrutura do Azure </a:t>
                      </a:r>
                      <a:br>
                        <a:rPr lang="pt-BR" sz="2000" dirty="0"/>
                      </a:br>
                      <a:r>
                        <a:rPr lang="pt-BR" sz="2000" dirty="0"/>
                        <a:t>é distribuída globalmente </a:t>
                      </a:r>
                      <a:br>
                        <a:rPr lang="pt-BR" sz="2000" dirty="0"/>
                      </a:br>
                      <a:r>
                        <a:rPr lang="pt-BR" sz="2000" dirty="0"/>
                        <a:t>e os custos de uso podem variar entre os locais que oferecem produtos, serviços e recursos </a:t>
                      </a:r>
                      <a:br>
                        <a:rPr lang="pt-BR" sz="2000" dirty="0"/>
                      </a:br>
                      <a:r>
                        <a:rPr lang="pt-BR" sz="2000" dirty="0"/>
                        <a:t>do Azure.</a:t>
                      </a:r>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
        <p:nvSpPr>
          <p:cNvPr id="7" name="Rectangle 6">
            <a:extLst>
              <a:ext uri="{FF2B5EF4-FFF2-40B4-BE49-F238E27FC236}">
                <a16:creationId xmlns:a16="http://schemas.microsoft.com/office/drawing/2014/main" id="{BE8ED900-F688-490F-B6A4-A563CF47299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90AF09DD-FB1D-4D12-A4A3-97865D223173}"/>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9E33374-0AE3-4428-B00A-EA317898A199}"/>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721AE999-2CB5-4F49-871B-E8546173ED93}"/>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CC984E3F-EF96-4B03-B85E-10095824AFEA}"/>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A1A80A4E-6C3E-4E85-8D45-A808D8FA16CB}"/>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F5EE6496-6078-43F7-8C9B-379DD7C1859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42493" y="910693"/>
            <a:ext cx="10325557" cy="680196"/>
          </a:xfrm>
        </p:spPr>
        <p:txBody>
          <a:bodyPr/>
          <a:lstStyle/>
          <a:p>
            <a:pPr algn="ctr"/>
            <a:r>
              <a:rPr lang="pt-BR" dirty="0"/>
              <a:t>Fatores que afetam os custos</a:t>
            </a:r>
          </a:p>
        </p:txBody>
      </p:sp>
      <p:pic>
        <p:nvPicPr>
          <p:cNvPr id="4" name="Picture 3" descr="Descreve um período de cobrança, com calendário, computador e medidor ligados para ilustrar a correlação entre os três">
            <a:extLst>
              <a:ext uri="{FF2B5EF4-FFF2-40B4-BE49-F238E27FC236}">
                <a16:creationId xmlns:a16="http://schemas.microsoft.com/office/drawing/2014/main" id="{4E69CBDF-E02C-40E8-951C-48341D382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1" y="1219200"/>
            <a:ext cx="1975084" cy="1274230"/>
          </a:xfrm>
          <a:prstGeom prst="rect">
            <a:avLst/>
          </a:prstGeom>
        </p:spPr>
      </p:pic>
      <p:sp>
        <p:nvSpPr>
          <p:cNvPr id="6" name="Text Placeholder 5"/>
          <p:cNvSpPr>
            <a:spLocks noGrp="1"/>
          </p:cNvSpPr>
          <p:nvPr>
            <p:ph sz="quarter" idx="10"/>
          </p:nvPr>
        </p:nvSpPr>
        <p:spPr>
          <a:xfrm>
            <a:off x="809041" y="1590889"/>
            <a:ext cx="10516057" cy="553998"/>
          </a:xfrm>
        </p:spPr>
        <p:txBody>
          <a:bodyPr/>
          <a:lstStyle/>
          <a:p>
            <a:pPr marL="0" indent="0" algn="ctr">
              <a:buNone/>
            </a:pPr>
            <a:r>
              <a:rPr lang="pt-BR" dirty="0"/>
              <a:t>Há </a:t>
            </a:r>
            <a:r>
              <a:rPr lang="pt-BR" dirty="0">
                <a:solidFill>
                  <a:schemeClr val="accent4"/>
                </a:solidFill>
              </a:rPr>
              <a:t>seis </a:t>
            </a:r>
            <a:r>
              <a:rPr lang="pt-BR" dirty="0"/>
              <a:t>principais fatores que afetam os custos:</a:t>
            </a:r>
          </a:p>
        </p:txBody>
      </p:sp>
      <p:graphicFrame>
        <p:nvGraphicFramePr>
          <p:cNvPr id="2" name="Table 2">
            <a:extLst>
              <a:ext uri="{FF2B5EF4-FFF2-40B4-BE49-F238E27FC236}">
                <a16:creationId xmlns:a16="http://schemas.microsoft.com/office/drawing/2014/main" id="{89B57804-C1B1-4513-8F70-79533AA7AD46}"/>
              </a:ext>
            </a:extLst>
          </p:cNvPr>
          <p:cNvGraphicFramePr>
            <a:graphicFrameLocks noGrp="1"/>
          </p:cNvGraphicFramePr>
          <p:nvPr/>
        </p:nvGraphicFramePr>
        <p:xfrm>
          <a:off x="742493" y="2493430"/>
          <a:ext cx="10839906" cy="3678769"/>
        </p:xfrm>
        <a:graphic>
          <a:graphicData uri="http://schemas.openxmlformats.org/drawingml/2006/table">
            <a:tbl>
              <a:tblPr firstRow="1" bandRow="1">
                <a:tableStyleId>{5C22544A-7EE6-4342-B048-85BDC9FD1C3A}</a:tableStyleId>
              </a:tblPr>
              <a:tblGrid>
                <a:gridCol w="3613302">
                  <a:extLst>
                    <a:ext uri="{9D8B030D-6E8A-4147-A177-3AD203B41FA5}">
                      <a16:colId xmlns:a16="http://schemas.microsoft.com/office/drawing/2014/main" val="2907392104"/>
                    </a:ext>
                  </a:extLst>
                </a:gridCol>
                <a:gridCol w="3613302">
                  <a:extLst>
                    <a:ext uri="{9D8B030D-6E8A-4147-A177-3AD203B41FA5}">
                      <a16:colId xmlns:a16="http://schemas.microsoft.com/office/drawing/2014/main" val="1523195328"/>
                    </a:ext>
                  </a:extLst>
                </a:gridCol>
                <a:gridCol w="3613302">
                  <a:extLst>
                    <a:ext uri="{9D8B030D-6E8A-4147-A177-3AD203B41FA5}">
                      <a16:colId xmlns:a16="http://schemas.microsoft.com/office/drawing/2014/main" val="2404750515"/>
                    </a:ext>
                  </a:extLst>
                </a:gridCol>
              </a:tblGrid>
              <a:tr h="1010651">
                <a:tc>
                  <a:txBody>
                    <a:bodyPr/>
                    <a:lstStyle/>
                    <a:p>
                      <a:r>
                        <a:rPr lang="pt-BR" sz="2200" b="1">
                          <a:latin typeface="+mj-lt"/>
                        </a:rPr>
                        <a:t>4) Largura de banda</a:t>
                      </a:r>
                    </a:p>
                  </a:txBody>
                  <a:tcPr>
                    <a:solidFill>
                      <a:schemeClr val="tx2"/>
                    </a:solidFill>
                  </a:tcPr>
                </a:tc>
                <a:tc>
                  <a:txBody>
                    <a:bodyPr/>
                    <a:lstStyle/>
                    <a:p>
                      <a:r>
                        <a:rPr lang="pt-BR" sz="2200" b="1" dirty="0">
                          <a:latin typeface="+mj-lt"/>
                        </a:rPr>
                        <a:t>5) Instâncias reservadas</a:t>
                      </a:r>
                    </a:p>
                  </a:txBody>
                  <a:tcPr>
                    <a:solidFill>
                      <a:schemeClr val="tx2"/>
                    </a:solidFill>
                  </a:tcPr>
                </a:tc>
                <a:tc>
                  <a:txBody>
                    <a:bodyPr/>
                    <a:lstStyle/>
                    <a:p>
                      <a:r>
                        <a:rPr lang="pt-BR" sz="2200" b="1">
                          <a:latin typeface="+mj-lt"/>
                        </a:rPr>
                        <a:t>6) Benefício de uso híbrido do Azure</a:t>
                      </a:r>
                    </a:p>
                  </a:txBody>
                  <a:tcPr>
                    <a:solidFill>
                      <a:schemeClr val="tx2"/>
                    </a:solidFill>
                  </a:tcPr>
                </a:tc>
                <a:extLst>
                  <a:ext uri="{0D108BD9-81ED-4DB2-BD59-A6C34878D82A}">
                    <a16:rowId xmlns:a16="http://schemas.microsoft.com/office/drawing/2014/main" val="2219612243"/>
                  </a:ext>
                </a:extLst>
              </a:tr>
              <a:tr h="26681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t-BR" sz="1800" dirty="0"/>
                        <a:t>Algumas transferências de dados de entrada são gratuitas, como dados que entram em datacenters do Azure. Para transferências de dados de saída, como dados que saem dos datacenters do Azure, </a:t>
                      </a:r>
                      <a:br>
                        <a:rPr lang="pt-BR" sz="1800" dirty="0"/>
                      </a:br>
                      <a:r>
                        <a:rPr lang="pt-BR" sz="1800" dirty="0"/>
                        <a:t>o preço é baseado em zonas. </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t-BR" sz="1800" spc="-20" baseline="0"/>
                        <a:t>Com as reservas do Azure, você se compromete com a compra de planos de um ano ou três anos para vários produtos. As reservas podem reduzir consideravelmente os custos de recursos em até 72% com preços de Pagamento Conforme o Uso.</a:t>
                      </a:r>
                    </a:p>
                  </a:txBody>
                  <a:tcPr>
                    <a:solidFill>
                      <a:schemeClr val="accent2">
                        <a:lumMod val="20000"/>
                        <a:lumOff val="80000"/>
                      </a:schemeClr>
                    </a:solidFill>
                  </a:tcPr>
                </a:tc>
                <a:tc>
                  <a:txBody>
                    <a:bodyPr/>
                    <a:lstStyle/>
                    <a:p>
                      <a:r>
                        <a:rPr lang="pt-BR" sz="1800" b="0" i="0" dirty="0">
                          <a:solidFill>
                            <a:schemeClr val="dk1"/>
                          </a:solidFill>
                          <a:latin typeface="+mn-lt"/>
                          <a:ea typeface="+mn-ea"/>
                          <a:cs typeface="+mn-cs"/>
                        </a:rPr>
                        <a:t>Para clientes com Software Assurance, o benefício híbrido do Azure permite que você use suas licenças locais no Azure a um custo reduzido.</a:t>
                      </a:r>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
        <p:nvSpPr>
          <p:cNvPr id="7" name="Rectangle 6">
            <a:extLst>
              <a:ext uri="{FF2B5EF4-FFF2-40B4-BE49-F238E27FC236}">
                <a16:creationId xmlns:a16="http://schemas.microsoft.com/office/drawing/2014/main" id="{16619CF5-7916-4BFB-9670-781E60E9A462}"/>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1020E605-B950-4D80-8E95-811972CA223E}"/>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5D705007-C7F8-49F6-AE80-D78D6CC09471}"/>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440CA2B6-318F-4AD6-9414-C43B7E727F63}"/>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3C99BDB6-79E3-4E55-AFD0-09A8199A2E7A}"/>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F2C0E3B1-7894-4718-BA19-F10C887B3DB8}"/>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E38F031C-FF26-47F1-B2A6-85DBBA1DD732}"/>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83174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27594" y="756150"/>
            <a:ext cx="10069006" cy="680196"/>
          </a:xfrm>
        </p:spPr>
        <p:txBody>
          <a:bodyPr/>
          <a:lstStyle/>
          <a:p>
            <a:pPr algn="ctr"/>
            <a:r>
              <a:rPr lang="pt-BR" dirty="0"/>
              <a:t>Calculadora de preços</a:t>
            </a:r>
          </a:p>
        </p:txBody>
      </p:sp>
      <p:sp>
        <p:nvSpPr>
          <p:cNvPr id="6" name="Text Placeholder 5"/>
          <p:cNvSpPr>
            <a:spLocks noGrp="1"/>
          </p:cNvSpPr>
          <p:nvPr>
            <p:ph sz="quarter" idx="10"/>
          </p:nvPr>
        </p:nvSpPr>
        <p:spPr>
          <a:xfrm>
            <a:off x="827595" y="1320453"/>
            <a:ext cx="9923598" cy="1790234"/>
          </a:xfrm>
        </p:spPr>
        <p:txBody>
          <a:bodyPr/>
          <a:lstStyle/>
          <a:p>
            <a:r>
              <a:rPr lang="pt-BR" dirty="0"/>
              <a:t>A </a:t>
            </a:r>
            <a:r>
              <a:rPr lang="pt-BR" b="1" dirty="0"/>
              <a:t>calculadora de preços </a:t>
            </a:r>
            <a:r>
              <a:rPr lang="pt-BR" dirty="0"/>
              <a:t>é uma ferramenta que ajuda a estimar o custo dos produtos Azure. </a:t>
            </a:r>
            <a:r>
              <a:rPr lang="pt-BR" b="0" i="0" dirty="0">
                <a:solidFill>
                  <a:srgbClr val="171717"/>
                </a:solidFill>
              </a:rPr>
              <a:t>As opções que podem ser configuradas na calculadora de preço variam entre os produtos. Porém, as opções básicas de configuração incluem:</a:t>
            </a:r>
          </a:p>
          <a:p>
            <a:endParaRPr lang="en-IE" dirty="0"/>
          </a:p>
        </p:txBody>
      </p:sp>
      <p:sp>
        <p:nvSpPr>
          <p:cNvPr id="7" name="Text Placeholder 5">
            <a:extLst>
              <a:ext uri="{FF2B5EF4-FFF2-40B4-BE49-F238E27FC236}">
                <a16:creationId xmlns:a16="http://schemas.microsoft.com/office/drawing/2014/main" id="{64A953E2-DC8D-4C55-8228-D1096F09FECB}"/>
              </a:ext>
            </a:extLst>
          </p:cNvPr>
          <p:cNvSpPr txBox="1">
            <a:spLocks/>
          </p:cNvSpPr>
          <p:nvPr/>
        </p:nvSpPr>
        <p:spPr>
          <a:xfrm>
            <a:off x="1440807" y="2839118"/>
            <a:ext cx="6638981" cy="353430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b="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pt-BR" sz="2200" dirty="0"/>
              <a:t>Região</a:t>
            </a:r>
          </a:p>
          <a:p>
            <a:pPr marL="342900" indent="-342900">
              <a:buFont typeface="Arial" panose="020B0604020202020204" pitchFamily="34" charset="0"/>
              <a:buChar char="•"/>
            </a:pPr>
            <a:r>
              <a:rPr lang="pt-BR" sz="2200" dirty="0"/>
              <a:t>Nível</a:t>
            </a:r>
          </a:p>
          <a:p>
            <a:pPr marL="342900" indent="-342900">
              <a:buFont typeface="Arial" panose="020B0604020202020204" pitchFamily="34" charset="0"/>
              <a:buChar char="•"/>
            </a:pPr>
            <a:r>
              <a:rPr lang="pt-BR" sz="2200" dirty="0"/>
              <a:t>Opções de cobrança</a:t>
            </a:r>
          </a:p>
          <a:p>
            <a:pPr marL="342900" indent="-342900">
              <a:buFont typeface="Arial" panose="020B0604020202020204" pitchFamily="34" charset="0"/>
              <a:buChar char="•"/>
            </a:pPr>
            <a:r>
              <a:rPr lang="pt-BR" sz="2200" dirty="0"/>
              <a:t>Opções de suporte</a:t>
            </a:r>
          </a:p>
          <a:p>
            <a:pPr marL="342900" indent="-342900">
              <a:buFont typeface="Arial" panose="020B0604020202020204" pitchFamily="34" charset="0"/>
              <a:buChar char="•"/>
            </a:pPr>
            <a:r>
              <a:rPr lang="pt-BR" sz="2200" dirty="0"/>
              <a:t>Programas e ofertas</a:t>
            </a:r>
          </a:p>
          <a:p>
            <a:pPr marL="342900" indent="-342900">
              <a:buFont typeface="Arial" panose="020B0604020202020204" pitchFamily="34" charset="0"/>
              <a:buChar char="•"/>
            </a:pPr>
            <a:r>
              <a:rPr lang="pt-BR" sz="2200" dirty="0"/>
              <a:t>Preços de </a:t>
            </a:r>
            <a:br>
              <a:rPr lang="pt-BR" sz="2200" dirty="0"/>
            </a:br>
            <a:r>
              <a:rPr lang="pt-BR" sz="2200" dirty="0"/>
              <a:t>desenvolvimento/</a:t>
            </a:r>
            <a:br>
              <a:rPr lang="pt-BR" sz="2200" dirty="0"/>
            </a:br>
            <a:r>
              <a:rPr lang="pt-BR" sz="2200" dirty="0"/>
              <a:t>teste do Azure</a:t>
            </a:r>
          </a:p>
        </p:txBody>
      </p:sp>
      <p:pic>
        <p:nvPicPr>
          <p:cNvPr id="2" name="Picture 1" descr="Imagem de estimativa da calculadora de preços">
            <a:extLst>
              <a:ext uri="{FF2B5EF4-FFF2-40B4-BE49-F238E27FC236}">
                <a16:creationId xmlns:a16="http://schemas.microsoft.com/office/drawing/2014/main" id="{82C45884-AF39-4515-B155-599A58EB224E}"/>
              </a:ext>
            </a:extLst>
          </p:cNvPr>
          <p:cNvPicPr>
            <a:picLocks noChangeAspect="1"/>
          </p:cNvPicPr>
          <p:nvPr/>
        </p:nvPicPr>
        <p:blipFill>
          <a:blip r:embed="rId3"/>
          <a:stretch>
            <a:fillRect/>
          </a:stretch>
        </p:blipFill>
        <p:spPr>
          <a:xfrm>
            <a:off x="4408396" y="2967073"/>
            <a:ext cx="6342796" cy="3134777"/>
          </a:xfrm>
          <a:prstGeom prst="rect">
            <a:avLst/>
          </a:prstGeom>
          <a:ln>
            <a:solidFill>
              <a:schemeClr val="accent1"/>
            </a:solidFill>
          </a:ln>
        </p:spPr>
      </p:pic>
      <p:sp>
        <p:nvSpPr>
          <p:cNvPr id="15" name="Rectangle 14">
            <a:extLst>
              <a:ext uri="{FF2B5EF4-FFF2-40B4-BE49-F238E27FC236}">
                <a16:creationId xmlns:a16="http://schemas.microsoft.com/office/drawing/2014/main" id="{F50DDE6F-608B-4249-B913-16C7EB7B861C}"/>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6" name="Picture 15" descr="A picture containing icon&#10;&#10;Description automatically generated">
            <a:extLst>
              <a:ext uri="{FF2B5EF4-FFF2-40B4-BE49-F238E27FC236}">
                <a16:creationId xmlns:a16="http://schemas.microsoft.com/office/drawing/2014/main" id="{DDB8B1B5-EF2F-4216-87FF-34619DDFBAA0}"/>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D6567437-3BCC-43F2-A831-AB55F716C70C}"/>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9" name="Picture 18" descr="A picture containing text, sign&#10;&#10;Description automatically generated">
            <a:extLst>
              <a:ext uri="{FF2B5EF4-FFF2-40B4-BE49-F238E27FC236}">
                <a16:creationId xmlns:a16="http://schemas.microsoft.com/office/drawing/2014/main" id="{DFD81129-B58B-4AFD-9610-46E59606FA7F}"/>
              </a:ext>
            </a:extLst>
          </p:cNvPr>
          <p:cNvPicPr>
            <a:picLocks noChangeAspect="1"/>
          </p:cNvPicPr>
          <p:nvPr/>
        </p:nvPicPr>
        <p:blipFill>
          <a:blip r:embed="rId5"/>
          <a:stretch>
            <a:fillRect/>
          </a:stretch>
        </p:blipFill>
        <p:spPr>
          <a:xfrm>
            <a:off x="95702" y="155697"/>
            <a:ext cx="882366" cy="882366"/>
          </a:xfrm>
          <a:prstGeom prst="rect">
            <a:avLst/>
          </a:prstGeom>
        </p:spPr>
      </p:pic>
      <p:pic>
        <p:nvPicPr>
          <p:cNvPr id="20" name="Picture 19" descr="A close-up of a car's license plate&#10;&#10;Description automatically generated with low confidence">
            <a:extLst>
              <a:ext uri="{FF2B5EF4-FFF2-40B4-BE49-F238E27FC236}">
                <a16:creationId xmlns:a16="http://schemas.microsoft.com/office/drawing/2014/main" id="{BE67D987-C1A4-4907-AA25-634983DC0C01}"/>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5B2F1DE6-FB82-4C2E-9A19-CC51CF060C6F}"/>
              </a:ext>
            </a:extLst>
          </p:cNvPr>
          <p:cNvPicPr>
            <a:picLocks noChangeAspect="1"/>
          </p:cNvPicPr>
          <p:nvPr/>
        </p:nvPicPr>
        <p:blipFill>
          <a:blip r:embed="rId7"/>
          <a:stretch>
            <a:fillRect/>
          </a:stretch>
        </p:blipFill>
        <p:spPr>
          <a:xfrm>
            <a:off x="11272476" y="674913"/>
            <a:ext cx="811473" cy="829541"/>
          </a:xfrm>
          <a:prstGeom prst="rect">
            <a:avLst/>
          </a:prstGeom>
        </p:spPr>
      </p:pic>
      <p:sp>
        <p:nvSpPr>
          <p:cNvPr id="22" name="Title 2">
            <a:extLst>
              <a:ext uri="{FF2B5EF4-FFF2-40B4-BE49-F238E27FC236}">
                <a16:creationId xmlns:a16="http://schemas.microsoft.com/office/drawing/2014/main" id="{B941898D-7B69-4979-A21B-6579D01E71E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7218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04851" y="905232"/>
            <a:ext cx="10839449" cy="680196"/>
          </a:xfrm>
        </p:spPr>
        <p:txBody>
          <a:bodyPr/>
          <a:lstStyle/>
          <a:p>
            <a:pPr algn="ctr"/>
            <a:r>
              <a:rPr lang="pt-BR" dirty="0"/>
              <a:t>Calculadora do custo total de propriedade</a:t>
            </a:r>
          </a:p>
        </p:txBody>
      </p:sp>
      <p:sp>
        <p:nvSpPr>
          <p:cNvPr id="6" name="Text Placeholder 5"/>
          <p:cNvSpPr>
            <a:spLocks noGrp="1"/>
          </p:cNvSpPr>
          <p:nvPr>
            <p:ph sz="quarter" idx="10"/>
          </p:nvPr>
        </p:nvSpPr>
        <p:spPr>
          <a:xfrm>
            <a:off x="4338973" y="2547299"/>
            <a:ext cx="6215876" cy="2159566"/>
          </a:xfrm>
        </p:spPr>
        <p:txBody>
          <a:bodyPr/>
          <a:lstStyle/>
          <a:p>
            <a:pPr marL="342900" indent="-342900">
              <a:buFont typeface="Arial" panose="020B0604020202020204" pitchFamily="34" charset="0"/>
              <a:buChar char="•"/>
            </a:pPr>
            <a:r>
              <a:rPr lang="pt-BR" dirty="0"/>
              <a:t>Uma ferramenta para estimar a economia de custos possível ao migrar para o Azure.</a:t>
            </a:r>
          </a:p>
          <a:p>
            <a:pPr marL="342900" indent="-342900">
              <a:buFont typeface="Arial" panose="020B0604020202020204" pitchFamily="34" charset="0"/>
              <a:buChar char="•"/>
            </a:pPr>
            <a:r>
              <a:rPr lang="pt-BR" dirty="0"/>
              <a:t>Um relatório permite comparar os custos de infraestruturas locais com os custos do uso de produtos e serviços do Azure na nuvem.</a:t>
            </a:r>
          </a:p>
        </p:txBody>
      </p:sp>
      <p:grpSp>
        <p:nvGrpSpPr>
          <p:cNvPr id="2" name="Group 1" descr="Captura de tela da ferramenta de TCO do Azure mostrando a comparação entre a execução de uma solução local e a execução da solução no Azure.  O custo da execução no Azure é significativamente menor.">
            <a:extLst>
              <a:ext uri="{FF2B5EF4-FFF2-40B4-BE49-F238E27FC236}">
                <a16:creationId xmlns:a16="http://schemas.microsoft.com/office/drawing/2014/main" id="{D25FE968-72BD-4018-A050-741B55F70135}"/>
              </a:ext>
            </a:extLst>
          </p:cNvPr>
          <p:cNvGrpSpPr/>
          <p:nvPr/>
        </p:nvGrpSpPr>
        <p:grpSpPr>
          <a:xfrm>
            <a:off x="1190626" y="1585428"/>
            <a:ext cx="3009900" cy="4598278"/>
            <a:chOff x="5491940" y="-1128051"/>
            <a:chExt cx="4077940" cy="6529154"/>
          </a:xfrm>
        </p:grpSpPr>
        <p:pic>
          <p:nvPicPr>
            <p:cNvPr id="3" name="Picture 2" descr="Dois gráficos de pizza do TCO. Um para o custo local total de US$ 30.702.495,00 e um para o custo no Azure de US$ 595.618,00">
              <a:extLst>
                <a:ext uri="{FF2B5EF4-FFF2-40B4-BE49-F238E27FC236}">
                  <a16:creationId xmlns:a16="http://schemas.microsoft.com/office/drawing/2014/main" id="{9C80AC5B-58D5-4A66-96A5-0BAD680E02F5}"/>
                </a:ext>
              </a:extLst>
            </p:cNvPr>
            <p:cNvPicPr>
              <a:picLocks noChangeAspect="1"/>
            </p:cNvPicPr>
            <p:nvPr/>
          </p:nvPicPr>
          <p:blipFill rotWithShape="1">
            <a:blip r:embed="rId3"/>
            <a:srcRect l="49933"/>
            <a:stretch/>
          </p:blipFill>
          <p:spPr>
            <a:xfrm>
              <a:off x="5491941" y="2136526"/>
              <a:ext cx="4077939" cy="3264577"/>
            </a:xfrm>
            <a:prstGeom prst="rect">
              <a:avLst/>
            </a:prstGeom>
          </p:spPr>
        </p:pic>
        <p:pic>
          <p:nvPicPr>
            <p:cNvPr id="5" name="Picture 4" descr="Dois gráficos de pizza do TCO. Um para o custo local total de US$ 30.702.495,00 e um para o custo no Azure de US$ 595.618,00">
              <a:extLst>
                <a:ext uri="{FF2B5EF4-FFF2-40B4-BE49-F238E27FC236}">
                  <a16:creationId xmlns:a16="http://schemas.microsoft.com/office/drawing/2014/main" id="{5FCD2C24-B984-4C33-9C33-4AA41DA45844}"/>
                </a:ext>
              </a:extLst>
            </p:cNvPr>
            <p:cNvPicPr>
              <a:picLocks noChangeAspect="1"/>
            </p:cNvPicPr>
            <p:nvPr/>
          </p:nvPicPr>
          <p:blipFill rotWithShape="1">
            <a:blip r:embed="rId3"/>
            <a:srcRect r="49933"/>
            <a:stretch/>
          </p:blipFill>
          <p:spPr>
            <a:xfrm>
              <a:off x="5491940" y="-1128051"/>
              <a:ext cx="4077939" cy="3264577"/>
            </a:xfrm>
            <a:prstGeom prst="rect">
              <a:avLst/>
            </a:prstGeom>
          </p:spPr>
        </p:pic>
      </p:grpSp>
      <p:sp>
        <p:nvSpPr>
          <p:cNvPr id="14" name="Rectangle 13">
            <a:extLst>
              <a:ext uri="{FF2B5EF4-FFF2-40B4-BE49-F238E27FC236}">
                <a16:creationId xmlns:a16="http://schemas.microsoft.com/office/drawing/2014/main" id="{E68B4BCD-8CA4-4386-811B-B76B09D6FE4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5" name="Picture 14" descr="A picture containing icon&#10;&#10;Description automatically generated">
            <a:extLst>
              <a:ext uri="{FF2B5EF4-FFF2-40B4-BE49-F238E27FC236}">
                <a16:creationId xmlns:a16="http://schemas.microsoft.com/office/drawing/2014/main" id="{60DD3E4D-422E-42A0-8EDF-5429DABAE131}"/>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4DAE1103-A3CF-4DAE-BB6F-0EF9936D4372}"/>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640F7838-7727-446F-BB27-3A687A6D8FD7}"/>
              </a:ext>
            </a:extLst>
          </p:cNvPr>
          <p:cNvPicPr>
            <a:picLocks noChangeAspect="1"/>
          </p:cNvPicPr>
          <p:nvPr/>
        </p:nvPicPr>
        <p:blipFill>
          <a:blip r:embed="rId5"/>
          <a:stretch>
            <a:fillRect/>
          </a:stretch>
        </p:blipFill>
        <p:spPr>
          <a:xfrm>
            <a:off x="95702" y="155697"/>
            <a:ext cx="882366" cy="882366"/>
          </a:xfrm>
          <a:prstGeom prst="rect">
            <a:avLst/>
          </a:prstGeom>
        </p:spPr>
      </p:pic>
      <p:pic>
        <p:nvPicPr>
          <p:cNvPr id="19" name="Picture 18" descr="A close-up of a car's license plate&#10;&#10;Description automatically generated with low confidence">
            <a:extLst>
              <a:ext uri="{FF2B5EF4-FFF2-40B4-BE49-F238E27FC236}">
                <a16:creationId xmlns:a16="http://schemas.microsoft.com/office/drawing/2014/main" id="{0FEE3078-4E11-46F8-8555-2FC183DFB0D3}"/>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1F204645-6D28-401A-8117-F780695C7E37}"/>
              </a:ext>
            </a:extLst>
          </p:cNvPr>
          <p:cNvPicPr>
            <a:picLocks noChangeAspect="1"/>
          </p:cNvPicPr>
          <p:nvPr/>
        </p:nvPicPr>
        <p:blipFill>
          <a:blip r:embed="rId7"/>
          <a:stretch>
            <a:fillRect/>
          </a:stretch>
        </p:blipFill>
        <p:spPr>
          <a:xfrm>
            <a:off x="11272476" y="674913"/>
            <a:ext cx="811473" cy="829541"/>
          </a:xfrm>
          <a:prstGeom prst="rect">
            <a:avLst/>
          </a:prstGeom>
        </p:spPr>
      </p:pic>
      <p:sp>
        <p:nvSpPr>
          <p:cNvPr id="21" name="Title 2">
            <a:extLst>
              <a:ext uri="{FF2B5EF4-FFF2-40B4-BE49-F238E27FC236}">
                <a16:creationId xmlns:a16="http://schemas.microsoft.com/office/drawing/2014/main" id="{73A0FDF5-2A87-485C-BCB3-45C4785DDD3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8376" y="697966"/>
            <a:ext cx="11341268" cy="680196"/>
          </a:xfrm>
        </p:spPr>
        <p:txBody>
          <a:bodyPr/>
          <a:lstStyle/>
          <a:p>
            <a:r>
              <a:rPr lang="pt-BR" dirty="0">
                <a:solidFill>
                  <a:schemeClr val="tx2">
                    <a:lumMod val="50000"/>
                  </a:schemeClr>
                </a:solidFill>
                <a:latin typeface="Segoe UI Semibold (Headings)"/>
              </a:rPr>
              <a:t>Agenda</a:t>
            </a:r>
          </a:p>
        </p:txBody>
      </p:sp>
      <p:sp>
        <p:nvSpPr>
          <p:cNvPr id="6" name="TextBox 5">
            <a:extLst>
              <a:ext uri="{FF2B5EF4-FFF2-40B4-BE49-F238E27FC236}">
                <a16:creationId xmlns:a16="http://schemas.microsoft.com/office/drawing/2014/main" id="{7003A749-258F-45FA-9A26-1207D894A946}"/>
              </a:ext>
            </a:extLst>
          </p:cNvPr>
          <p:cNvSpPr txBox="1"/>
          <p:nvPr/>
        </p:nvSpPr>
        <p:spPr>
          <a:xfrm>
            <a:off x="2353329" y="1684405"/>
            <a:ext cx="6923314" cy="430887"/>
          </a:xfrm>
          <a:prstGeom prst="rect">
            <a:avLst/>
          </a:prstGeom>
          <a:noFill/>
        </p:spPr>
        <p:txBody>
          <a:bodyPr wrap="square">
            <a:spAutoFit/>
          </a:bodyPr>
          <a:lstStyle/>
          <a:p>
            <a:r>
              <a:rPr lang="en-US" sz="2200" dirty="0" err="1"/>
              <a:t>Serviços</a:t>
            </a:r>
            <a:r>
              <a:rPr lang="en-US" sz="2200" dirty="0"/>
              <a:t> de </a:t>
            </a:r>
            <a:r>
              <a:rPr lang="en-US" sz="2200" dirty="0" err="1"/>
              <a:t>identidade</a:t>
            </a:r>
            <a:r>
              <a:rPr lang="en-US" sz="2200" dirty="0"/>
              <a:t> do Azure</a:t>
            </a:r>
          </a:p>
        </p:txBody>
      </p:sp>
      <p:sp>
        <p:nvSpPr>
          <p:cNvPr id="9" name="TextBox 8">
            <a:extLst>
              <a:ext uri="{FF2B5EF4-FFF2-40B4-BE49-F238E27FC236}">
                <a16:creationId xmlns:a16="http://schemas.microsoft.com/office/drawing/2014/main" id="{15ADE671-0185-4658-90D7-5F33A7AC96D3}"/>
              </a:ext>
            </a:extLst>
          </p:cNvPr>
          <p:cNvSpPr txBox="1"/>
          <p:nvPr/>
        </p:nvSpPr>
        <p:spPr>
          <a:xfrm>
            <a:off x="2392488" y="2562053"/>
            <a:ext cx="6923314" cy="430887"/>
          </a:xfrm>
          <a:prstGeom prst="rect">
            <a:avLst/>
          </a:prstGeom>
          <a:noFill/>
        </p:spPr>
        <p:txBody>
          <a:bodyPr wrap="square">
            <a:spAutoFit/>
          </a:bodyPr>
          <a:lstStyle/>
          <a:p>
            <a:r>
              <a:rPr lang="en-US" sz="2200" dirty="0" err="1"/>
              <a:t>Recursos</a:t>
            </a:r>
            <a:r>
              <a:rPr lang="en-US" sz="2200" dirty="0"/>
              <a:t> de </a:t>
            </a:r>
            <a:r>
              <a:rPr lang="en-US" sz="2200" dirty="0" err="1"/>
              <a:t>governança</a:t>
            </a:r>
            <a:r>
              <a:rPr lang="en-US" sz="2200" dirty="0"/>
              <a:t> do Azure</a:t>
            </a:r>
          </a:p>
        </p:txBody>
      </p:sp>
      <p:sp>
        <p:nvSpPr>
          <p:cNvPr id="11" name="TextBox 10">
            <a:extLst>
              <a:ext uri="{FF2B5EF4-FFF2-40B4-BE49-F238E27FC236}">
                <a16:creationId xmlns:a16="http://schemas.microsoft.com/office/drawing/2014/main" id="{1A7C889E-40F9-4057-AF44-67150089AD7C}"/>
              </a:ext>
            </a:extLst>
          </p:cNvPr>
          <p:cNvSpPr txBox="1"/>
          <p:nvPr/>
        </p:nvSpPr>
        <p:spPr>
          <a:xfrm>
            <a:off x="2366839" y="3487237"/>
            <a:ext cx="6923314" cy="430887"/>
          </a:xfrm>
          <a:prstGeom prst="rect">
            <a:avLst/>
          </a:prstGeom>
          <a:noFill/>
        </p:spPr>
        <p:txBody>
          <a:bodyPr wrap="square">
            <a:spAutoFit/>
          </a:bodyPr>
          <a:lstStyle/>
          <a:p>
            <a:r>
              <a:rPr lang="en-US" sz="2200" dirty="0" err="1"/>
              <a:t>Privacidade</a:t>
            </a:r>
            <a:r>
              <a:rPr lang="en-US" sz="2200" dirty="0"/>
              <a:t> e </a:t>
            </a:r>
            <a:r>
              <a:rPr lang="en-US" sz="2200" dirty="0" err="1"/>
              <a:t>conformidade</a:t>
            </a:r>
            <a:r>
              <a:rPr lang="en-US" sz="2200" dirty="0"/>
              <a:t> no Azure</a:t>
            </a:r>
          </a:p>
        </p:txBody>
      </p:sp>
      <p:pic>
        <p:nvPicPr>
          <p:cNvPr id="12" name="Picture 11">
            <a:extLst>
              <a:ext uri="{FF2B5EF4-FFF2-40B4-BE49-F238E27FC236}">
                <a16:creationId xmlns:a16="http://schemas.microsoft.com/office/drawing/2014/main" id="{44722B79-73D8-4EEF-ABB5-E08D958947A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96722" y="1660217"/>
            <a:ext cx="508138" cy="513515"/>
          </a:xfrm>
          <a:prstGeom prst="rect">
            <a:avLst/>
          </a:prstGeom>
        </p:spPr>
      </p:pic>
      <p:pic>
        <p:nvPicPr>
          <p:cNvPr id="13" name="Picture 12">
            <a:extLst>
              <a:ext uri="{FF2B5EF4-FFF2-40B4-BE49-F238E27FC236}">
                <a16:creationId xmlns:a16="http://schemas.microsoft.com/office/drawing/2014/main" id="{EC346BC5-815A-45D0-931C-23058DDE553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96722" y="2520740"/>
            <a:ext cx="508138" cy="513515"/>
          </a:xfrm>
          <a:prstGeom prst="rect">
            <a:avLst/>
          </a:prstGeom>
        </p:spPr>
      </p:pic>
      <p:pic>
        <p:nvPicPr>
          <p:cNvPr id="14" name="Picture 13">
            <a:extLst>
              <a:ext uri="{FF2B5EF4-FFF2-40B4-BE49-F238E27FC236}">
                <a16:creationId xmlns:a16="http://schemas.microsoft.com/office/drawing/2014/main" id="{EA9E9266-0DBB-49A0-8BDC-DDB8B4DA58F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96722" y="3456503"/>
            <a:ext cx="508138" cy="513515"/>
          </a:xfrm>
          <a:prstGeom prst="rect">
            <a:avLst/>
          </a:prstGeom>
        </p:spPr>
      </p:pic>
      <p:sp>
        <p:nvSpPr>
          <p:cNvPr id="15" name="Rectangle 14">
            <a:extLst>
              <a:ext uri="{FF2B5EF4-FFF2-40B4-BE49-F238E27FC236}">
                <a16:creationId xmlns:a16="http://schemas.microsoft.com/office/drawing/2014/main" id="{E957FC92-CBFB-4C0B-86BA-F4897EFB4F4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6" name="Picture 15" descr="A picture containing icon&#10;&#10;Description automatically generated">
            <a:extLst>
              <a:ext uri="{FF2B5EF4-FFF2-40B4-BE49-F238E27FC236}">
                <a16:creationId xmlns:a16="http://schemas.microsoft.com/office/drawing/2014/main" id="{57DCDBF7-6642-4F81-86EB-8668A8869526}"/>
              </a:ext>
            </a:extLst>
          </p:cNvPr>
          <p:cNvPicPr>
            <a:picLocks noChangeAspect="1"/>
          </p:cNvPicPr>
          <p:nvPr/>
        </p:nvPicPr>
        <p:blipFill rotWithShape="1">
          <a:blip r:embed="rId4"/>
          <a:srcRect t="2416"/>
          <a:stretch/>
        </p:blipFill>
        <p:spPr>
          <a:xfrm rot="5400000">
            <a:off x="3541340" y="-2467571"/>
            <a:ext cx="6183086" cy="11118231"/>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532FDFDF-27BC-4ED3-BE86-537F6F301A18}"/>
              </a:ext>
            </a:extLst>
          </p:cNvPr>
          <p:cNvPicPr>
            <a:picLocks noChangeAspect="1"/>
          </p:cNvPicPr>
          <p:nvPr/>
        </p:nvPicPr>
        <p:blipFill>
          <a:blip r:embed="rId5"/>
          <a:stretch>
            <a:fillRect/>
          </a:stretch>
        </p:blipFill>
        <p:spPr>
          <a:xfrm>
            <a:off x="95702" y="155697"/>
            <a:ext cx="882366" cy="882366"/>
          </a:xfrm>
          <a:prstGeom prst="rect">
            <a:avLst/>
          </a:prstGeom>
        </p:spPr>
      </p:pic>
      <p:pic>
        <p:nvPicPr>
          <p:cNvPr id="19" name="Picture 18" descr="A close-up of a car's license plate&#10;&#10;Description automatically generated with low confidence">
            <a:extLst>
              <a:ext uri="{FF2B5EF4-FFF2-40B4-BE49-F238E27FC236}">
                <a16:creationId xmlns:a16="http://schemas.microsoft.com/office/drawing/2014/main" id="{2C048BA5-CB6E-41DA-AEF9-4696BF62B025}"/>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E2805F2A-3D5F-42FA-B7B7-2A54BC982D72}"/>
              </a:ext>
            </a:extLst>
          </p:cNvPr>
          <p:cNvPicPr>
            <a:picLocks noChangeAspect="1"/>
          </p:cNvPicPr>
          <p:nvPr/>
        </p:nvPicPr>
        <p:blipFill>
          <a:blip r:embed="rId7"/>
          <a:stretch>
            <a:fillRect/>
          </a:stretch>
        </p:blipFill>
        <p:spPr>
          <a:xfrm>
            <a:off x="11272476" y="674913"/>
            <a:ext cx="811473" cy="829541"/>
          </a:xfrm>
          <a:prstGeom prst="rect">
            <a:avLst/>
          </a:prstGeom>
        </p:spPr>
      </p:pic>
      <p:sp>
        <p:nvSpPr>
          <p:cNvPr id="21" name="Title 2">
            <a:extLst>
              <a:ext uri="{FF2B5EF4-FFF2-40B4-BE49-F238E27FC236}">
                <a16:creationId xmlns:a16="http://schemas.microsoft.com/office/drawing/2014/main" id="{550BC618-4E59-42BA-9760-D25CE7E3901C}"/>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22" name="Picture 21">
            <a:extLst>
              <a:ext uri="{FF2B5EF4-FFF2-40B4-BE49-F238E27FC236}">
                <a16:creationId xmlns:a16="http://schemas.microsoft.com/office/drawing/2014/main" id="{4A12A5A2-667A-4868-9CF5-DB3B2DC375F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91123" y="4464315"/>
            <a:ext cx="508138" cy="513515"/>
          </a:xfrm>
          <a:prstGeom prst="rect">
            <a:avLst/>
          </a:prstGeom>
        </p:spPr>
      </p:pic>
      <p:pic>
        <p:nvPicPr>
          <p:cNvPr id="23" name="Picture 22">
            <a:extLst>
              <a:ext uri="{FF2B5EF4-FFF2-40B4-BE49-F238E27FC236}">
                <a16:creationId xmlns:a16="http://schemas.microsoft.com/office/drawing/2014/main" id="{DD95D7E1-E6F9-43B3-9EFE-188DD10E722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691123" y="5366862"/>
            <a:ext cx="508138" cy="513515"/>
          </a:xfrm>
          <a:prstGeom prst="rect">
            <a:avLst/>
          </a:prstGeom>
        </p:spPr>
      </p:pic>
      <p:sp>
        <p:nvSpPr>
          <p:cNvPr id="24" name="TextBox 23">
            <a:extLst>
              <a:ext uri="{FF2B5EF4-FFF2-40B4-BE49-F238E27FC236}">
                <a16:creationId xmlns:a16="http://schemas.microsoft.com/office/drawing/2014/main" id="{46E97703-8A8E-434E-BFCB-90C7558BC213}"/>
              </a:ext>
            </a:extLst>
          </p:cNvPr>
          <p:cNvSpPr txBox="1"/>
          <p:nvPr/>
        </p:nvSpPr>
        <p:spPr>
          <a:xfrm>
            <a:off x="2366839" y="4505628"/>
            <a:ext cx="7005636" cy="430887"/>
          </a:xfrm>
          <a:prstGeom prst="rect">
            <a:avLst/>
          </a:prstGeom>
          <a:noFill/>
        </p:spPr>
        <p:txBody>
          <a:bodyPr wrap="square">
            <a:spAutoFit/>
          </a:bodyPr>
          <a:lstStyle/>
          <a:p>
            <a:r>
              <a:rPr lang="en-US" sz="2200" dirty="0" err="1"/>
              <a:t>Métodos</a:t>
            </a:r>
            <a:r>
              <a:rPr lang="en-US" sz="2200" dirty="0"/>
              <a:t> para </a:t>
            </a:r>
            <a:r>
              <a:rPr lang="en-US" sz="2200" dirty="0" err="1"/>
              <a:t>gerenciar</a:t>
            </a:r>
            <a:r>
              <a:rPr lang="en-US" sz="2200" dirty="0"/>
              <a:t> custos</a:t>
            </a:r>
          </a:p>
        </p:txBody>
      </p:sp>
      <p:sp>
        <p:nvSpPr>
          <p:cNvPr id="25" name="TextBox 24">
            <a:extLst>
              <a:ext uri="{FF2B5EF4-FFF2-40B4-BE49-F238E27FC236}">
                <a16:creationId xmlns:a16="http://schemas.microsoft.com/office/drawing/2014/main" id="{0B76F84A-7AD7-413C-8811-A015090CD404}"/>
              </a:ext>
            </a:extLst>
          </p:cNvPr>
          <p:cNvSpPr txBox="1"/>
          <p:nvPr/>
        </p:nvSpPr>
        <p:spPr>
          <a:xfrm>
            <a:off x="2392488" y="5408175"/>
            <a:ext cx="8037532" cy="430887"/>
          </a:xfrm>
          <a:prstGeom prst="rect">
            <a:avLst/>
          </a:prstGeom>
          <a:noFill/>
        </p:spPr>
        <p:txBody>
          <a:bodyPr wrap="square">
            <a:spAutoFit/>
          </a:bodyPr>
          <a:lstStyle/>
          <a:p>
            <a:r>
              <a:rPr lang="en-US" sz="2200" dirty="0" err="1"/>
              <a:t>Contratos</a:t>
            </a:r>
            <a:r>
              <a:rPr lang="en-US" sz="2200" dirty="0"/>
              <a:t> de </a:t>
            </a:r>
            <a:r>
              <a:rPr lang="en-US" sz="2200" dirty="0" err="1"/>
              <a:t>Nível</a:t>
            </a:r>
            <a:r>
              <a:rPr lang="en-US" sz="2200" dirty="0"/>
              <a:t> de </a:t>
            </a:r>
            <a:r>
              <a:rPr lang="en-US" sz="2200" dirty="0" err="1"/>
              <a:t>Serviço</a:t>
            </a:r>
            <a:r>
              <a:rPr lang="en-US" sz="2200" dirty="0"/>
              <a:t> e </a:t>
            </a:r>
            <a:r>
              <a:rPr lang="en-US" sz="2200" dirty="0" err="1"/>
              <a:t>ciclos</a:t>
            </a:r>
            <a:r>
              <a:rPr lang="en-US" sz="2200" dirty="0"/>
              <a:t> de </a:t>
            </a:r>
            <a:r>
              <a:rPr lang="en-US" sz="2200" dirty="0" err="1"/>
              <a:t>vida</a:t>
            </a:r>
            <a:endParaRPr lang="en-US" sz="2200" dirty="0"/>
          </a:p>
        </p:txBody>
      </p:sp>
      <p:pic>
        <p:nvPicPr>
          <p:cNvPr id="27" name="Picture 26" descr="A picture containing icon&#10;&#10;Description automatically generated">
            <a:extLst>
              <a:ext uri="{FF2B5EF4-FFF2-40B4-BE49-F238E27FC236}">
                <a16:creationId xmlns:a16="http://schemas.microsoft.com/office/drawing/2014/main" id="{81AC1C3C-F6BB-4326-8E3B-A48EF1F52E6C}"/>
              </a:ext>
            </a:extLst>
          </p:cNvPr>
          <p:cNvPicPr>
            <a:picLocks noChangeAspect="1"/>
          </p:cNvPicPr>
          <p:nvPr/>
        </p:nvPicPr>
        <p:blipFill rotWithShape="1">
          <a:blip r:embed="rId4"/>
          <a:srcRect t="1884"/>
          <a:stretch/>
        </p:blipFill>
        <p:spPr>
          <a:xfrm rot="16200000">
            <a:off x="1541482" y="1598086"/>
            <a:ext cx="3718433" cy="6801394"/>
          </a:xfrm>
          <a:prstGeom prst="rect">
            <a:avLst/>
          </a:prstGeom>
        </p:spPr>
      </p:pic>
    </p:spTree>
    <p:extLst>
      <p:ext uri="{BB962C8B-B14F-4D97-AF65-F5344CB8AC3E}">
        <p14:creationId xmlns:p14="http://schemas.microsoft.com/office/powerpoint/2010/main" val="34146142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91329" y="764344"/>
            <a:ext cx="10681521" cy="680196"/>
          </a:xfrm>
        </p:spPr>
        <p:txBody>
          <a:bodyPr/>
          <a:lstStyle/>
          <a:p>
            <a:pPr algn="ctr"/>
            <a:r>
              <a:rPr lang="pt-BR" dirty="0"/>
              <a:t>Gerenciamento de Custos do Azure</a:t>
            </a:r>
          </a:p>
        </p:txBody>
      </p:sp>
      <p:pic>
        <p:nvPicPr>
          <p:cNvPr id="3" name="Picture 2" descr="O portal do Gerenciamento de Custos do Azure exibe uma análise de custos da empresa por categoria de medidor, localização de recursos e nome do grupo de recursos.">
            <a:extLst>
              <a:ext uri="{FF2B5EF4-FFF2-40B4-BE49-F238E27FC236}">
                <a16:creationId xmlns:a16="http://schemas.microsoft.com/office/drawing/2014/main" id="{5164261F-6DA0-4440-98F2-BE6CC97742F4}"/>
              </a:ext>
            </a:extLst>
          </p:cNvPr>
          <p:cNvPicPr>
            <a:picLocks noChangeAspect="1"/>
          </p:cNvPicPr>
          <p:nvPr/>
        </p:nvPicPr>
        <p:blipFill>
          <a:blip r:embed="rId3"/>
          <a:stretch>
            <a:fillRect/>
          </a:stretch>
        </p:blipFill>
        <p:spPr>
          <a:xfrm>
            <a:off x="521093" y="1353677"/>
            <a:ext cx="5308946" cy="4150645"/>
          </a:xfrm>
          <a:prstGeom prst="rect">
            <a:avLst/>
          </a:prstGeom>
        </p:spPr>
      </p:pic>
      <p:sp>
        <p:nvSpPr>
          <p:cNvPr id="5" name="Text Placeholder 4">
            <a:extLst>
              <a:ext uri="{FF2B5EF4-FFF2-40B4-BE49-F238E27FC236}">
                <a16:creationId xmlns:a16="http://schemas.microsoft.com/office/drawing/2014/main" id="{00E63E6C-1AEF-4290-AD1E-2885F11AA7CB}"/>
              </a:ext>
            </a:extLst>
          </p:cNvPr>
          <p:cNvSpPr>
            <a:spLocks noGrp="1"/>
          </p:cNvSpPr>
          <p:nvPr>
            <p:ph sz="quarter" idx="10"/>
          </p:nvPr>
        </p:nvSpPr>
        <p:spPr>
          <a:xfrm>
            <a:off x="6096000" y="1852391"/>
            <a:ext cx="5276850" cy="2544286"/>
          </a:xfrm>
        </p:spPr>
        <p:txBody>
          <a:bodyPr/>
          <a:lstStyle/>
          <a:p>
            <a:pPr marL="342900" indent="-342900">
              <a:buFont typeface="Arial" panose="020B0604020202020204" pitchFamily="34" charset="0"/>
              <a:buChar char="•"/>
            </a:pPr>
            <a:r>
              <a:rPr lang="pt-BR" dirty="0"/>
              <a:t>Relatórios – relatórios de cobrança</a:t>
            </a:r>
          </a:p>
          <a:p>
            <a:pPr marL="342900" indent="-342900">
              <a:buFont typeface="Arial" panose="020B0604020202020204" pitchFamily="34" charset="0"/>
              <a:buChar char="•"/>
            </a:pPr>
            <a:r>
              <a:rPr lang="pt-BR" dirty="0"/>
              <a:t>Enriquecimento de dados</a:t>
            </a:r>
          </a:p>
          <a:p>
            <a:pPr marL="342900" indent="-342900">
              <a:buFont typeface="Arial" panose="020B0604020202020204" pitchFamily="34" charset="0"/>
              <a:buChar char="•"/>
            </a:pPr>
            <a:r>
              <a:rPr lang="pt-BR" dirty="0"/>
              <a:t>Orçamentos – definir orçamento de gastos</a:t>
            </a:r>
          </a:p>
          <a:p>
            <a:pPr marL="342900" indent="-342900">
              <a:buFont typeface="Arial" panose="020B0604020202020204" pitchFamily="34" charset="0"/>
              <a:buChar char="•"/>
            </a:pPr>
            <a:r>
              <a:rPr lang="pt-BR" dirty="0"/>
              <a:t>Alerta – quando os custos excedem os limites</a:t>
            </a:r>
          </a:p>
          <a:p>
            <a:pPr marL="342900" indent="-342900">
              <a:buFont typeface="Arial" panose="020B0604020202020204" pitchFamily="34" charset="0"/>
              <a:buChar char="•"/>
            </a:pPr>
            <a:r>
              <a:rPr lang="pt-BR" dirty="0"/>
              <a:t>Recomendação – recomendações de custos</a:t>
            </a:r>
          </a:p>
        </p:txBody>
      </p:sp>
      <p:sp>
        <p:nvSpPr>
          <p:cNvPr id="13" name="Rectangle 12">
            <a:extLst>
              <a:ext uri="{FF2B5EF4-FFF2-40B4-BE49-F238E27FC236}">
                <a16:creationId xmlns:a16="http://schemas.microsoft.com/office/drawing/2014/main" id="{D3FE4B32-B160-4843-94CC-4C66A71B7414}"/>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4" name="Picture 13" descr="A picture containing icon&#10;&#10;Description automatically generated">
            <a:extLst>
              <a:ext uri="{FF2B5EF4-FFF2-40B4-BE49-F238E27FC236}">
                <a16:creationId xmlns:a16="http://schemas.microsoft.com/office/drawing/2014/main" id="{A4CE0243-FF72-45E6-8ECB-CC917DC083B0}"/>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108F22AF-4CCD-45E1-B3D0-76A0433A895A}"/>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E8BA576D-AF93-40B4-80DE-7EAF183657B4}"/>
              </a:ext>
            </a:extLst>
          </p:cNvPr>
          <p:cNvPicPr>
            <a:picLocks noChangeAspect="1"/>
          </p:cNvPicPr>
          <p:nvPr/>
        </p:nvPicPr>
        <p:blipFill>
          <a:blip r:embed="rId5"/>
          <a:stretch>
            <a:fillRect/>
          </a:stretch>
        </p:blipFill>
        <p:spPr>
          <a:xfrm>
            <a:off x="95702" y="155697"/>
            <a:ext cx="882366" cy="882366"/>
          </a:xfrm>
          <a:prstGeom prst="rect">
            <a:avLst/>
          </a:prstGeom>
        </p:spPr>
      </p:pic>
      <p:pic>
        <p:nvPicPr>
          <p:cNvPr id="18" name="Picture 17" descr="A close-up of a car's license plate&#10;&#10;Description automatically generated with low confidence">
            <a:extLst>
              <a:ext uri="{FF2B5EF4-FFF2-40B4-BE49-F238E27FC236}">
                <a16:creationId xmlns:a16="http://schemas.microsoft.com/office/drawing/2014/main" id="{F53F9D2C-460E-4BF2-84F6-E4F5FB880F95}"/>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30A4736C-041C-4028-A4A0-25B7C387F49B}"/>
              </a:ext>
            </a:extLst>
          </p:cNvPr>
          <p:cNvPicPr>
            <a:picLocks noChangeAspect="1"/>
          </p:cNvPicPr>
          <p:nvPr/>
        </p:nvPicPr>
        <p:blipFill>
          <a:blip r:embed="rId7"/>
          <a:stretch>
            <a:fillRect/>
          </a:stretch>
        </p:blipFill>
        <p:spPr>
          <a:xfrm>
            <a:off x="11272476" y="674913"/>
            <a:ext cx="811473" cy="829541"/>
          </a:xfrm>
          <a:prstGeom prst="rect">
            <a:avLst/>
          </a:prstGeom>
        </p:spPr>
      </p:pic>
      <p:sp>
        <p:nvSpPr>
          <p:cNvPr id="20" name="Title 2">
            <a:extLst>
              <a:ext uri="{FF2B5EF4-FFF2-40B4-BE49-F238E27FC236}">
                <a16:creationId xmlns:a16="http://schemas.microsoft.com/office/drawing/2014/main" id="{37737F5C-FCAC-4577-B019-E8EF25F35DD7}"/>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929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1922" y="714517"/>
            <a:ext cx="11341268" cy="680196"/>
          </a:xfrm>
        </p:spPr>
        <p:txBody>
          <a:bodyPr/>
          <a:lstStyle/>
          <a:p>
            <a:pPr algn="ctr"/>
            <a:r>
              <a:rPr lang="pt-BR" dirty="0"/>
              <a:t>Minimizando custos</a:t>
            </a:r>
          </a:p>
        </p:txBody>
      </p:sp>
      <p:grpSp>
        <p:nvGrpSpPr>
          <p:cNvPr id="21" name="Group 20">
            <a:extLst>
              <a:ext uri="{FF2B5EF4-FFF2-40B4-BE49-F238E27FC236}">
                <a16:creationId xmlns:a16="http://schemas.microsoft.com/office/drawing/2014/main" id="{00467FA5-ACEE-4E99-BD18-D62CA9BF5D18}"/>
              </a:ext>
              <a:ext uri="{C183D7F6-B498-43B3-948B-1728B52AA6E4}">
                <adec:decorative xmlns:adec="http://schemas.microsoft.com/office/drawing/2017/decorative" val="1"/>
              </a:ext>
            </a:extLst>
          </p:cNvPr>
          <p:cNvGrpSpPr/>
          <p:nvPr/>
        </p:nvGrpSpPr>
        <p:grpSpPr>
          <a:xfrm>
            <a:off x="643845" y="1471240"/>
            <a:ext cx="11548155" cy="668760"/>
            <a:chOff x="778506" y="918789"/>
            <a:chExt cx="10255647" cy="818397"/>
          </a:xfrm>
        </p:grpSpPr>
        <p:sp>
          <p:nvSpPr>
            <p:cNvPr id="18" name="Freeform: Shape 17">
              <a:extLst>
                <a:ext uri="{FF2B5EF4-FFF2-40B4-BE49-F238E27FC236}">
                  <a16:creationId xmlns:a16="http://schemas.microsoft.com/office/drawing/2014/main" id="{F04A6096-F671-4B7D-B3C3-A279262BD3A6}"/>
                </a:ext>
              </a:extLst>
            </p:cNvPr>
            <p:cNvSpPr/>
            <p:nvPr/>
          </p:nvSpPr>
          <p:spPr>
            <a:xfrm>
              <a:off x="778506" y="918789"/>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4800192"/>
                <a:satOff val="-19043"/>
                <a:lumOff val="9803"/>
                <a:alphaOff val="0"/>
              </a:schemeClr>
            </a:lnRef>
            <a:fillRef idx="1">
              <a:schemeClr val="accent2">
                <a:hueOff val="-4800192"/>
                <a:satOff val="-19043"/>
                <a:lumOff val="9803"/>
                <a:alphaOff val="0"/>
              </a:schemeClr>
            </a:fillRef>
            <a:effectRef idx="0">
              <a:schemeClr val="accent2">
                <a:hueOff val="-4800192"/>
                <a:satOff val="-19043"/>
                <a:lumOff val="9803"/>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pt-BR" sz="2400">
                  <a:latin typeface="+mj-lt"/>
                </a:rPr>
                <a:t>Executar</a:t>
              </a:r>
            </a:p>
          </p:txBody>
        </p:sp>
        <p:sp>
          <p:nvSpPr>
            <p:cNvPr id="19" name="Freeform: Shape 18">
              <a:extLst>
                <a:ext uri="{FF2B5EF4-FFF2-40B4-BE49-F238E27FC236}">
                  <a16:creationId xmlns:a16="http://schemas.microsoft.com/office/drawing/2014/main" id="{F7F6A162-CB46-4B9B-A898-125A76C50CEB}"/>
                </a:ext>
              </a:extLst>
            </p:cNvPr>
            <p:cNvSpPr/>
            <p:nvPr/>
          </p:nvSpPr>
          <p:spPr>
            <a:xfrm>
              <a:off x="2306831" y="918789"/>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5452856"/>
                <a:satOff val="6398"/>
                <a:lumOff val="1187"/>
                <a:alphaOff val="0"/>
              </a:schemeClr>
            </a:lnRef>
            <a:fillRef idx="1">
              <a:schemeClr val="accent2">
                <a:tint val="40000"/>
                <a:alpha val="90000"/>
                <a:hueOff val="-5452856"/>
                <a:satOff val="6398"/>
                <a:lumOff val="1187"/>
                <a:alphaOff val="0"/>
              </a:schemeClr>
            </a:fillRef>
            <a:effectRef idx="0">
              <a:schemeClr val="accent2">
                <a:tint val="40000"/>
                <a:alpha val="90000"/>
                <a:hueOff val="-5452856"/>
                <a:satOff val="6398"/>
                <a:lumOff val="118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a:t>Execute análises de custos. Use as calculadoras de </a:t>
              </a:r>
              <a:r>
                <a:rPr lang="pt-BR" sz="1600" b="1"/>
                <a:t>preços </a:t>
              </a:r>
              <a:r>
                <a:rPr lang="pt-BR" sz="1600"/>
                <a:t>e de </a:t>
              </a:r>
              <a:r>
                <a:rPr lang="pt-BR" sz="1600" b="1"/>
                <a:t>TCO do Azure.</a:t>
              </a:r>
            </a:p>
          </p:txBody>
        </p:sp>
      </p:grpSp>
      <p:grpSp>
        <p:nvGrpSpPr>
          <p:cNvPr id="20" name="Group 19">
            <a:extLst>
              <a:ext uri="{FF2B5EF4-FFF2-40B4-BE49-F238E27FC236}">
                <a16:creationId xmlns:a16="http://schemas.microsoft.com/office/drawing/2014/main" id="{8D5D1C71-AD36-4F00-B7BC-2545B1B08505}"/>
              </a:ext>
              <a:ext uri="{C183D7F6-B498-43B3-948B-1728B52AA6E4}">
                <adec:decorative xmlns:adec="http://schemas.microsoft.com/office/drawing/2017/decorative" val="1"/>
              </a:ext>
            </a:extLst>
          </p:cNvPr>
          <p:cNvGrpSpPr/>
          <p:nvPr/>
        </p:nvGrpSpPr>
        <p:grpSpPr>
          <a:xfrm>
            <a:off x="643845" y="2119756"/>
            <a:ext cx="11548156" cy="668759"/>
            <a:chOff x="778505" y="1660698"/>
            <a:chExt cx="10255649" cy="818396"/>
          </a:xfrm>
        </p:grpSpPr>
        <p:sp>
          <p:nvSpPr>
            <p:cNvPr id="15" name="Freeform: Shape 14">
              <a:extLst>
                <a:ext uri="{FF2B5EF4-FFF2-40B4-BE49-F238E27FC236}">
                  <a16:creationId xmlns:a16="http://schemas.microsoft.com/office/drawing/2014/main" id="{9F83F608-3749-40E6-A689-3D1545588F73}"/>
                </a:ext>
              </a:extLst>
            </p:cNvPr>
            <p:cNvSpPr/>
            <p:nvPr/>
          </p:nvSpPr>
          <p:spPr>
            <a:xfrm>
              <a:off x="778505" y="1660698"/>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3840154"/>
                <a:satOff val="-15235"/>
                <a:lumOff val="7843"/>
                <a:alphaOff val="0"/>
              </a:schemeClr>
            </a:lnRef>
            <a:fillRef idx="1">
              <a:schemeClr val="accent2">
                <a:hueOff val="-3840154"/>
                <a:satOff val="-15235"/>
                <a:lumOff val="7843"/>
                <a:alphaOff val="0"/>
              </a:schemeClr>
            </a:fillRef>
            <a:effectRef idx="0">
              <a:schemeClr val="accent2">
                <a:hueOff val="-3840154"/>
                <a:satOff val="-15235"/>
                <a:lumOff val="7843"/>
                <a:alphaOff val="0"/>
              </a:schemeClr>
            </a:effectRef>
            <a:fontRef idx="minor">
              <a:schemeClr val="lt1"/>
            </a:fontRef>
          </p:style>
          <p:txBody>
            <a:bodyPr spcFirstLastPara="0" vert="horz" wrap="square" lIns="91440" tIns="199136" rIns="91440" bIns="461362" numCol="1" spcCol="1270" anchor="ctr" anchorCtr="0">
              <a:noAutofit/>
            </a:bodyPr>
            <a:lstStyle/>
            <a:p>
              <a:pPr marL="0" lvl="0" indent="0" algn="ctr" defTabSz="1244600">
                <a:lnSpc>
                  <a:spcPct val="90000"/>
                </a:lnSpc>
                <a:spcBef>
                  <a:spcPct val="0"/>
                </a:spcBef>
                <a:spcAft>
                  <a:spcPct val="35000"/>
                </a:spcAft>
                <a:buNone/>
              </a:pPr>
              <a:r>
                <a:rPr lang="pt-BR" sz="2400">
                  <a:latin typeface="+mj-lt"/>
                </a:rPr>
                <a:t>Monitorar</a:t>
              </a:r>
            </a:p>
          </p:txBody>
        </p:sp>
        <p:sp>
          <p:nvSpPr>
            <p:cNvPr id="16" name="Freeform: Shape 15">
              <a:extLst>
                <a:ext uri="{FF2B5EF4-FFF2-40B4-BE49-F238E27FC236}">
                  <a16:creationId xmlns:a16="http://schemas.microsoft.com/office/drawing/2014/main" id="{2CBC6638-2EAE-43CA-AADC-7636E33D2FE9}"/>
                </a:ext>
              </a:extLst>
            </p:cNvPr>
            <p:cNvSpPr/>
            <p:nvPr/>
          </p:nvSpPr>
          <p:spPr>
            <a:xfrm>
              <a:off x="2306831" y="1660698"/>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4362285"/>
                <a:satOff val="5119"/>
                <a:lumOff val="950"/>
                <a:alphaOff val="0"/>
              </a:schemeClr>
            </a:lnRef>
            <a:fillRef idx="1">
              <a:schemeClr val="accent2">
                <a:tint val="40000"/>
                <a:alpha val="90000"/>
                <a:hueOff val="-4362285"/>
                <a:satOff val="5119"/>
                <a:lumOff val="950"/>
                <a:alphaOff val="0"/>
              </a:schemeClr>
            </a:fillRef>
            <a:effectRef idx="0">
              <a:schemeClr val="accent2">
                <a:tint val="40000"/>
                <a:alpha val="90000"/>
                <a:hueOff val="-4362285"/>
                <a:satOff val="5119"/>
                <a:lumOff val="95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b="1"/>
                <a:t>Monitore o uso </a:t>
              </a:r>
              <a:r>
                <a:rPr lang="pt-BR" sz="1600"/>
                <a:t>com o </a:t>
              </a:r>
              <a:r>
                <a:rPr lang="pt-BR" sz="1600" b="1"/>
                <a:t>Assistente do Azure</a:t>
              </a:r>
              <a:r>
                <a:rPr lang="pt-BR" sz="1600"/>
                <a:t>. Implemente as recomendações. </a:t>
              </a:r>
            </a:p>
          </p:txBody>
        </p:sp>
      </p:grpSp>
      <p:grpSp>
        <p:nvGrpSpPr>
          <p:cNvPr id="7" name="Group 6">
            <a:extLst>
              <a:ext uri="{FF2B5EF4-FFF2-40B4-BE49-F238E27FC236}">
                <a16:creationId xmlns:a16="http://schemas.microsoft.com/office/drawing/2014/main" id="{87DA94D1-769D-409C-8EB7-EFDB2CF76181}"/>
              </a:ext>
              <a:ext uri="{C183D7F6-B498-43B3-948B-1728B52AA6E4}">
                <adec:decorative xmlns:adec="http://schemas.microsoft.com/office/drawing/2017/decorative" val="1"/>
              </a:ext>
            </a:extLst>
          </p:cNvPr>
          <p:cNvGrpSpPr/>
          <p:nvPr/>
        </p:nvGrpSpPr>
        <p:grpSpPr>
          <a:xfrm>
            <a:off x="643845" y="2785784"/>
            <a:ext cx="11548156" cy="668760"/>
            <a:chOff x="778505" y="2402605"/>
            <a:chExt cx="10255649" cy="818397"/>
          </a:xfrm>
        </p:grpSpPr>
        <p:sp>
          <p:nvSpPr>
            <p:cNvPr id="13" name="Freeform: Shape 12">
              <a:extLst>
                <a:ext uri="{FF2B5EF4-FFF2-40B4-BE49-F238E27FC236}">
                  <a16:creationId xmlns:a16="http://schemas.microsoft.com/office/drawing/2014/main" id="{8DFE2647-01A4-449B-8C8E-A8383EA14A44}"/>
                </a:ext>
              </a:extLst>
            </p:cNvPr>
            <p:cNvSpPr/>
            <p:nvPr/>
          </p:nvSpPr>
          <p:spPr>
            <a:xfrm>
              <a:off x="778505" y="2402605"/>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2880115"/>
                <a:satOff val="-11426"/>
                <a:lumOff val="5882"/>
                <a:alphaOff val="0"/>
              </a:schemeClr>
            </a:lnRef>
            <a:fillRef idx="1">
              <a:schemeClr val="accent2">
                <a:hueOff val="-2880115"/>
                <a:satOff val="-11426"/>
                <a:lumOff val="5882"/>
                <a:alphaOff val="0"/>
              </a:schemeClr>
            </a:fillRef>
            <a:effectRef idx="0">
              <a:schemeClr val="accent2">
                <a:hueOff val="-2880115"/>
                <a:satOff val="-11426"/>
                <a:lumOff val="5882"/>
                <a:alphaOff val="0"/>
              </a:schemeClr>
            </a:effectRef>
            <a:fontRef idx="minor">
              <a:schemeClr val="lt1"/>
            </a:fontRef>
          </p:style>
          <p:txBody>
            <a:bodyPr spcFirstLastPara="0" vert="horz" wrap="square" lIns="182346" tIns="199136" rIns="182345" bIns="461363" numCol="1" spcCol="1270" anchor="ctr" anchorCtr="0">
              <a:noAutofit/>
            </a:bodyPr>
            <a:lstStyle/>
            <a:p>
              <a:pPr marL="0" lvl="0" indent="0" algn="ctr" defTabSz="1244600">
                <a:lnSpc>
                  <a:spcPct val="90000"/>
                </a:lnSpc>
                <a:spcBef>
                  <a:spcPct val="0"/>
                </a:spcBef>
                <a:spcAft>
                  <a:spcPct val="35000"/>
                </a:spcAft>
                <a:buNone/>
              </a:pPr>
              <a:r>
                <a:rPr lang="pt-BR" sz="2400">
                  <a:latin typeface="+mj-lt"/>
                </a:rPr>
                <a:t>Usar</a:t>
              </a:r>
            </a:p>
          </p:txBody>
        </p:sp>
        <p:sp>
          <p:nvSpPr>
            <p:cNvPr id="14" name="Freeform: Shape 13">
              <a:extLst>
                <a:ext uri="{FF2B5EF4-FFF2-40B4-BE49-F238E27FC236}">
                  <a16:creationId xmlns:a16="http://schemas.microsoft.com/office/drawing/2014/main" id="{7DB8E60C-9FE2-4CB0-B7FA-C2EB1A502787}"/>
                </a:ext>
              </a:extLst>
            </p:cNvPr>
            <p:cNvSpPr/>
            <p:nvPr/>
          </p:nvSpPr>
          <p:spPr>
            <a:xfrm>
              <a:off x="2306831" y="2402605"/>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3271714"/>
                <a:satOff val="3839"/>
                <a:lumOff val="712"/>
                <a:alphaOff val="0"/>
              </a:schemeClr>
            </a:lnRef>
            <a:fillRef idx="1">
              <a:schemeClr val="accent2">
                <a:tint val="40000"/>
                <a:alpha val="90000"/>
                <a:hueOff val="-3271714"/>
                <a:satOff val="3839"/>
                <a:lumOff val="712"/>
                <a:alphaOff val="0"/>
              </a:schemeClr>
            </a:fillRef>
            <a:effectRef idx="0">
              <a:schemeClr val="accent2">
                <a:tint val="40000"/>
                <a:alpha val="90000"/>
                <a:hueOff val="-3271714"/>
                <a:satOff val="3839"/>
                <a:lumOff val="712"/>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a:t>Use os </a:t>
              </a:r>
              <a:r>
                <a:rPr lang="pt-BR" sz="1600" b="1"/>
                <a:t>limites de gastos</a:t>
              </a:r>
              <a:r>
                <a:rPr lang="pt-BR" sz="1600"/>
                <a:t>. Use por meio de clientes de avaliação gratuita e algumas assinaturas </a:t>
              </a:r>
              <a:br>
                <a:rPr lang="pt-BR" sz="1600"/>
              </a:br>
              <a:r>
                <a:rPr lang="pt-BR" sz="1600"/>
                <a:t>do Azure com base em crédito.</a:t>
              </a:r>
            </a:p>
          </p:txBody>
        </p:sp>
      </p:grpSp>
      <p:grpSp>
        <p:nvGrpSpPr>
          <p:cNvPr id="6" name="Group 5">
            <a:extLst>
              <a:ext uri="{FF2B5EF4-FFF2-40B4-BE49-F238E27FC236}">
                <a16:creationId xmlns:a16="http://schemas.microsoft.com/office/drawing/2014/main" id="{AED4EFE6-6E80-4BFF-8053-E0D4AEEF0A6B}"/>
              </a:ext>
              <a:ext uri="{C183D7F6-B498-43B3-948B-1728B52AA6E4}">
                <adec:decorative xmlns:adec="http://schemas.microsoft.com/office/drawing/2017/decorative" val="1"/>
              </a:ext>
            </a:extLst>
          </p:cNvPr>
          <p:cNvGrpSpPr/>
          <p:nvPr/>
        </p:nvGrpSpPr>
        <p:grpSpPr>
          <a:xfrm>
            <a:off x="643845" y="3471059"/>
            <a:ext cx="11548155" cy="668760"/>
            <a:chOff x="778506" y="3144513"/>
            <a:chExt cx="10255647" cy="818397"/>
          </a:xfrm>
        </p:grpSpPr>
        <p:sp>
          <p:nvSpPr>
            <p:cNvPr id="11" name="Freeform: Shape 10">
              <a:extLst>
                <a:ext uri="{FF2B5EF4-FFF2-40B4-BE49-F238E27FC236}">
                  <a16:creationId xmlns:a16="http://schemas.microsoft.com/office/drawing/2014/main" id="{9C2183E9-FD75-4662-988D-33BA31332C27}"/>
                </a:ext>
              </a:extLst>
            </p:cNvPr>
            <p:cNvSpPr/>
            <p:nvPr/>
          </p:nvSpPr>
          <p:spPr>
            <a:xfrm>
              <a:off x="778506" y="3144513"/>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1920077"/>
                <a:satOff val="-7617"/>
                <a:lumOff val="3921"/>
                <a:alphaOff val="0"/>
              </a:schemeClr>
            </a:lnRef>
            <a:fillRef idx="1">
              <a:schemeClr val="accent2">
                <a:hueOff val="-1920077"/>
                <a:satOff val="-7617"/>
                <a:lumOff val="3921"/>
                <a:alphaOff val="0"/>
              </a:schemeClr>
            </a:fillRef>
            <a:effectRef idx="0">
              <a:schemeClr val="accent2">
                <a:hueOff val="-1920077"/>
                <a:satOff val="-7617"/>
                <a:lumOff val="3921"/>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pt-BR" sz="2400">
                  <a:latin typeface="+mj-lt"/>
                </a:rPr>
                <a:t>Usar</a:t>
              </a:r>
            </a:p>
          </p:txBody>
        </p:sp>
        <p:sp>
          <p:nvSpPr>
            <p:cNvPr id="12" name="Freeform: Shape 11">
              <a:extLst>
                <a:ext uri="{FF2B5EF4-FFF2-40B4-BE49-F238E27FC236}">
                  <a16:creationId xmlns:a16="http://schemas.microsoft.com/office/drawing/2014/main" id="{50E6FE97-CC35-469B-9E68-58A7A7EC39BB}"/>
                </a:ext>
              </a:extLst>
            </p:cNvPr>
            <p:cNvSpPr/>
            <p:nvPr/>
          </p:nvSpPr>
          <p:spPr>
            <a:xfrm>
              <a:off x="2306831" y="3144513"/>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2181143"/>
                <a:satOff val="2559"/>
                <a:lumOff val="475"/>
                <a:alphaOff val="0"/>
              </a:schemeClr>
            </a:lnRef>
            <a:fillRef idx="1">
              <a:schemeClr val="accent2">
                <a:tint val="40000"/>
                <a:alpha val="90000"/>
                <a:hueOff val="-2181143"/>
                <a:satOff val="2559"/>
                <a:lumOff val="475"/>
                <a:alphaOff val="0"/>
              </a:schemeClr>
            </a:fillRef>
            <a:effectRef idx="0">
              <a:schemeClr val="accent2">
                <a:tint val="40000"/>
                <a:alpha val="90000"/>
                <a:hueOff val="-2181143"/>
                <a:satOff val="2559"/>
                <a:lumOff val="47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a:t>Use as </a:t>
              </a:r>
              <a:r>
                <a:rPr lang="pt-BR" sz="1600" b="1"/>
                <a:t>reservas do Azure e benefício híbrido do Azure (HUB)</a:t>
              </a:r>
              <a:r>
                <a:rPr lang="pt-BR" sz="1600"/>
                <a:t>.</a:t>
              </a:r>
            </a:p>
          </p:txBody>
        </p:sp>
      </p:grpSp>
      <p:grpSp>
        <p:nvGrpSpPr>
          <p:cNvPr id="4" name="Group 3">
            <a:extLst>
              <a:ext uri="{FF2B5EF4-FFF2-40B4-BE49-F238E27FC236}">
                <a16:creationId xmlns:a16="http://schemas.microsoft.com/office/drawing/2014/main" id="{0DCBAD32-0A6D-47AB-8D19-92349D9E421E}"/>
              </a:ext>
              <a:ext uri="{C183D7F6-B498-43B3-948B-1728B52AA6E4}">
                <adec:decorative xmlns:adec="http://schemas.microsoft.com/office/drawing/2017/decorative" val="1"/>
              </a:ext>
            </a:extLst>
          </p:cNvPr>
          <p:cNvGrpSpPr/>
          <p:nvPr/>
        </p:nvGrpSpPr>
        <p:grpSpPr>
          <a:xfrm>
            <a:off x="643845" y="4138656"/>
            <a:ext cx="11548155" cy="668759"/>
            <a:chOff x="778506" y="3886422"/>
            <a:chExt cx="10255647" cy="818396"/>
          </a:xfrm>
        </p:grpSpPr>
        <p:sp>
          <p:nvSpPr>
            <p:cNvPr id="9" name="Freeform: Shape 8">
              <a:extLst>
                <a:ext uri="{FF2B5EF4-FFF2-40B4-BE49-F238E27FC236}">
                  <a16:creationId xmlns:a16="http://schemas.microsoft.com/office/drawing/2014/main" id="{EC68AF29-C1EC-4F74-96BC-BF14D442CDD8}"/>
                </a:ext>
              </a:extLst>
            </p:cNvPr>
            <p:cNvSpPr/>
            <p:nvPr/>
          </p:nvSpPr>
          <p:spPr>
            <a:xfrm>
              <a:off x="778506" y="3886422"/>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960038"/>
                <a:satOff val="-3809"/>
                <a:lumOff val="1961"/>
                <a:alphaOff val="0"/>
              </a:schemeClr>
            </a:lnRef>
            <a:fillRef idx="1">
              <a:schemeClr val="accent2">
                <a:hueOff val="-960038"/>
                <a:satOff val="-3809"/>
                <a:lumOff val="1961"/>
                <a:alphaOff val="0"/>
              </a:schemeClr>
            </a:fillRef>
            <a:effectRef idx="0">
              <a:schemeClr val="accent2">
                <a:hueOff val="-960038"/>
                <a:satOff val="-3809"/>
                <a:lumOff val="1961"/>
                <a:alphaOff val="0"/>
              </a:schemeClr>
            </a:effectRef>
            <a:fontRef idx="minor">
              <a:schemeClr val="lt1"/>
            </a:fontRef>
          </p:style>
          <p:txBody>
            <a:bodyPr spcFirstLastPara="0" vert="horz" wrap="square" lIns="182345" tIns="199136" rIns="182345" bIns="461362" numCol="1" spcCol="1270" anchor="ctr" anchorCtr="0">
              <a:noAutofit/>
            </a:bodyPr>
            <a:lstStyle/>
            <a:p>
              <a:pPr marL="0" lvl="0" indent="0" algn="ctr" defTabSz="1244600">
                <a:lnSpc>
                  <a:spcPct val="90000"/>
                </a:lnSpc>
                <a:spcBef>
                  <a:spcPct val="0"/>
                </a:spcBef>
                <a:spcAft>
                  <a:spcPct val="35000"/>
                </a:spcAft>
                <a:buNone/>
              </a:pPr>
              <a:r>
                <a:rPr lang="pt-BR" sz="2400">
                  <a:latin typeface="+mj-lt"/>
                </a:rPr>
                <a:t>Escolher</a:t>
              </a:r>
            </a:p>
          </p:txBody>
        </p:sp>
        <p:sp>
          <p:nvSpPr>
            <p:cNvPr id="10" name="Freeform: Shape 9">
              <a:extLst>
                <a:ext uri="{FF2B5EF4-FFF2-40B4-BE49-F238E27FC236}">
                  <a16:creationId xmlns:a16="http://schemas.microsoft.com/office/drawing/2014/main" id="{5483CD5A-4D40-4747-80C4-323CB4A92E80}"/>
                </a:ext>
              </a:extLst>
            </p:cNvPr>
            <p:cNvSpPr/>
            <p:nvPr/>
          </p:nvSpPr>
          <p:spPr>
            <a:xfrm>
              <a:off x="2306831" y="3886422"/>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1090571"/>
                <a:satOff val="1280"/>
                <a:lumOff val="237"/>
                <a:alphaOff val="0"/>
              </a:schemeClr>
            </a:lnRef>
            <a:fillRef idx="1">
              <a:schemeClr val="accent2">
                <a:tint val="40000"/>
                <a:alpha val="90000"/>
                <a:hueOff val="-1090571"/>
                <a:satOff val="1280"/>
                <a:lumOff val="237"/>
                <a:alphaOff val="0"/>
              </a:schemeClr>
            </a:fillRef>
            <a:effectRef idx="0">
              <a:schemeClr val="accent2">
                <a:tint val="40000"/>
                <a:alpha val="90000"/>
                <a:hueOff val="-1090571"/>
                <a:satOff val="1280"/>
                <a:lumOff val="23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a:t>Escolha </a:t>
              </a:r>
              <a:r>
                <a:rPr lang="pt-BR" sz="1600" b="1"/>
                <a:t>locais e regiões de baixo custo</a:t>
              </a:r>
              <a:r>
                <a:rPr lang="pt-BR" sz="1600"/>
                <a:t>. Se possível, use locais de baixo custo.</a:t>
              </a:r>
            </a:p>
          </p:txBody>
        </p:sp>
      </p:grpSp>
      <p:grpSp>
        <p:nvGrpSpPr>
          <p:cNvPr id="3" name="Group 2">
            <a:extLst>
              <a:ext uri="{FF2B5EF4-FFF2-40B4-BE49-F238E27FC236}">
                <a16:creationId xmlns:a16="http://schemas.microsoft.com/office/drawing/2014/main" id="{76A966CD-6387-42D6-B09B-B9B5CABA9A75}"/>
              </a:ext>
              <a:ext uri="{C183D7F6-B498-43B3-948B-1728B52AA6E4}">
                <adec:decorative xmlns:adec="http://schemas.microsoft.com/office/drawing/2017/decorative" val="1"/>
              </a:ext>
            </a:extLst>
          </p:cNvPr>
          <p:cNvGrpSpPr/>
          <p:nvPr/>
        </p:nvGrpSpPr>
        <p:grpSpPr>
          <a:xfrm>
            <a:off x="643845" y="4803111"/>
            <a:ext cx="11548156" cy="668761"/>
            <a:chOff x="778505" y="4625604"/>
            <a:chExt cx="10255649" cy="818398"/>
          </a:xfrm>
        </p:grpSpPr>
        <p:sp>
          <p:nvSpPr>
            <p:cNvPr id="22" name="Freeform: Shape 21">
              <a:extLst>
                <a:ext uri="{FF2B5EF4-FFF2-40B4-BE49-F238E27FC236}">
                  <a16:creationId xmlns:a16="http://schemas.microsoft.com/office/drawing/2014/main" id="{DEADCB86-D2C7-4A95-B688-849CB6D568E6}"/>
                </a:ext>
              </a:extLst>
            </p:cNvPr>
            <p:cNvSpPr/>
            <p:nvPr/>
          </p:nvSpPr>
          <p:spPr>
            <a:xfrm>
              <a:off x="778505" y="4625604"/>
              <a:ext cx="1528325" cy="818398"/>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5760231"/>
                <a:satOff val="-22852"/>
                <a:lumOff val="11764"/>
                <a:alphaOff val="0"/>
              </a:schemeClr>
            </a:lnRef>
            <a:fillRef idx="1">
              <a:schemeClr val="accent2">
                <a:hueOff val="-5760231"/>
                <a:satOff val="-22852"/>
                <a:lumOff val="11764"/>
                <a:alphaOff val="0"/>
              </a:schemeClr>
            </a:fillRef>
            <a:effectRef idx="0">
              <a:schemeClr val="accent2">
                <a:hueOff val="-5760231"/>
                <a:satOff val="-22852"/>
                <a:lumOff val="11764"/>
                <a:alphaOff val="0"/>
              </a:schemeClr>
            </a:effectRef>
            <a:fontRef idx="minor">
              <a:schemeClr val="lt1"/>
            </a:fontRef>
          </p:style>
          <p:txBody>
            <a:bodyPr spcFirstLastPara="0" vert="horz" wrap="square" lIns="182345" tIns="199137" rIns="182345" bIns="461363" numCol="1" spcCol="1270" anchor="ctr" anchorCtr="0">
              <a:noAutofit/>
            </a:bodyPr>
            <a:lstStyle/>
            <a:p>
              <a:pPr marL="0" lvl="0" indent="0" algn="ctr" defTabSz="1244600">
                <a:lnSpc>
                  <a:spcPct val="90000"/>
                </a:lnSpc>
                <a:spcBef>
                  <a:spcPct val="0"/>
                </a:spcBef>
                <a:spcAft>
                  <a:spcPct val="35000"/>
                </a:spcAft>
                <a:buNone/>
              </a:pPr>
              <a:r>
                <a:rPr lang="pt-BR" sz="2400">
                  <a:latin typeface="+mj-lt"/>
                </a:rPr>
                <a:t>Manter</a:t>
              </a:r>
            </a:p>
          </p:txBody>
        </p:sp>
        <p:sp>
          <p:nvSpPr>
            <p:cNvPr id="23" name="Freeform: Shape 22">
              <a:extLst>
                <a:ext uri="{FF2B5EF4-FFF2-40B4-BE49-F238E27FC236}">
                  <a16:creationId xmlns:a16="http://schemas.microsoft.com/office/drawing/2014/main" id="{E953D4C3-AC34-494F-A97A-22DCB646F979}"/>
                </a:ext>
              </a:extLst>
            </p:cNvPr>
            <p:cNvSpPr/>
            <p:nvPr/>
          </p:nvSpPr>
          <p:spPr>
            <a:xfrm>
              <a:off x="2306831" y="4625604"/>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6543428"/>
                <a:satOff val="7678"/>
                <a:lumOff val="1425"/>
                <a:alphaOff val="0"/>
              </a:schemeClr>
            </a:lnRef>
            <a:fillRef idx="1">
              <a:schemeClr val="accent2">
                <a:tint val="40000"/>
                <a:alpha val="90000"/>
                <a:hueOff val="-6543428"/>
                <a:satOff val="7678"/>
                <a:lumOff val="1425"/>
                <a:alphaOff val="0"/>
              </a:schemeClr>
            </a:fillRef>
            <a:effectRef idx="0">
              <a:schemeClr val="accent2">
                <a:tint val="40000"/>
                <a:alpha val="90000"/>
                <a:hueOff val="-6543428"/>
                <a:satOff val="7678"/>
                <a:lumOff val="142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lvl="0" defTabSz="800100">
                <a:lnSpc>
                  <a:spcPct val="90000"/>
                </a:lnSpc>
                <a:spcBef>
                  <a:spcPct val="0"/>
                </a:spcBef>
                <a:spcAft>
                  <a:spcPct val="35000"/>
                </a:spcAft>
              </a:pPr>
              <a:r>
                <a:rPr lang="pt-BR" sz="1600" b="1"/>
                <a:t>Mantenha-se atualizado </a:t>
              </a:r>
              <a:r>
                <a:rPr lang="pt-BR" sz="1600"/>
                <a:t>com as ofertas mais recentes de assinaturas e clientes do Azure.</a:t>
              </a:r>
            </a:p>
          </p:txBody>
        </p:sp>
      </p:grpSp>
      <p:grpSp>
        <p:nvGrpSpPr>
          <p:cNvPr id="2" name="Group 1">
            <a:extLst>
              <a:ext uri="{FF2B5EF4-FFF2-40B4-BE49-F238E27FC236}">
                <a16:creationId xmlns:a16="http://schemas.microsoft.com/office/drawing/2014/main" id="{45428C30-E7D5-4267-A9C9-40CA5CF8549C}"/>
              </a:ext>
              <a:ext uri="{C183D7F6-B498-43B3-948B-1728B52AA6E4}">
                <adec:decorative xmlns:adec="http://schemas.microsoft.com/office/drawing/2017/decorative" val="1"/>
              </a:ext>
            </a:extLst>
          </p:cNvPr>
          <p:cNvGrpSpPr/>
          <p:nvPr/>
        </p:nvGrpSpPr>
        <p:grpSpPr>
          <a:xfrm>
            <a:off x="643845" y="5478759"/>
            <a:ext cx="11548155" cy="434956"/>
            <a:chOff x="778506" y="5560662"/>
            <a:chExt cx="10255647" cy="532279"/>
          </a:xfrm>
        </p:grpSpPr>
        <p:sp>
          <p:nvSpPr>
            <p:cNvPr id="5" name="Freeform: Shape 4">
              <a:extLst>
                <a:ext uri="{FF2B5EF4-FFF2-40B4-BE49-F238E27FC236}">
                  <a16:creationId xmlns:a16="http://schemas.microsoft.com/office/drawing/2014/main" id="{2A4293FE-6F6E-457C-9948-8CA0DEEB2D3D}"/>
                </a:ext>
              </a:extLst>
            </p:cNvPr>
            <p:cNvSpPr/>
            <p:nvPr/>
          </p:nvSpPr>
          <p:spPr>
            <a:xfrm>
              <a:off x="778506" y="5560662"/>
              <a:ext cx="1528325" cy="532116"/>
            </a:xfrm>
            <a:custGeom>
              <a:avLst/>
              <a:gdLst>
                <a:gd name="connsiteX0" fmla="*/ 0 w 2563912"/>
                <a:gd name="connsiteY0" fmla="*/ 0 h 487135"/>
                <a:gd name="connsiteX1" fmla="*/ 2563912 w 2563912"/>
                <a:gd name="connsiteY1" fmla="*/ 0 h 487135"/>
                <a:gd name="connsiteX2" fmla="*/ 2563912 w 2563912"/>
                <a:gd name="connsiteY2" fmla="*/ 487135 h 487135"/>
                <a:gd name="connsiteX3" fmla="*/ 0 w 2563912"/>
                <a:gd name="connsiteY3" fmla="*/ 487135 h 487135"/>
                <a:gd name="connsiteX4" fmla="*/ 0 w 2563912"/>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912" h="487135">
                  <a:moveTo>
                    <a:pt x="0" y="0"/>
                  </a:moveTo>
                  <a:lnTo>
                    <a:pt x="2563912" y="0"/>
                  </a:lnTo>
                  <a:lnTo>
                    <a:pt x="2563912" y="487135"/>
                  </a:lnTo>
                  <a:lnTo>
                    <a:pt x="0" y="487135"/>
                  </a:lnTo>
                  <a:lnTo>
                    <a:pt x="0" y="0"/>
                  </a:lnTo>
                  <a:close/>
                </a:path>
              </a:pathLst>
            </a:custGeom>
            <a:solidFill>
              <a:srgbClr val="243A5E"/>
            </a:solidFill>
            <a:ln>
              <a:solidFill>
                <a:schemeClr val="tx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345" tIns="199136" rIns="182345" bIns="199136" numCol="1" spcCol="1270" anchor="ctr" anchorCtr="0">
              <a:noAutofit/>
            </a:bodyPr>
            <a:lstStyle/>
            <a:p>
              <a:pPr marL="0" lvl="0" indent="0" algn="ctr" defTabSz="1244600">
                <a:lnSpc>
                  <a:spcPct val="90000"/>
                </a:lnSpc>
                <a:spcBef>
                  <a:spcPct val="0"/>
                </a:spcBef>
                <a:spcAft>
                  <a:spcPct val="35000"/>
                </a:spcAft>
                <a:buNone/>
              </a:pPr>
              <a:r>
                <a:rPr lang="pt-BR" sz="2400">
                  <a:latin typeface="+mj-lt"/>
                </a:rPr>
                <a:t>Aplicar</a:t>
              </a:r>
            </a:p>
          </p:txBody>
        </p:sp>
        <p:sp>
          <p:nvSpPr>
            <p:cNvPr id="8" name="Freeform: Shape 7">
              <a:extLst>
                <a:ext uri="{FF2B5EF4-FFF2-40B4-BE49-F238E27FC236}">
                  <a16:creationId xmlns:a16="http://schemas.microsoft.com/office/drawing/2014/main" id="{64D85DEC-E184-40A9-B88E-C768112E4DE6}"/>
                </a:ext>
              </a:extLst>
            </p:cNvPr>
            <p:cNvSpPr/>
            <p:nvPr/>
          </p:nvSpPr>
          <p:spPr>
            <a:xfrm>
              <a:off x="2306831" y="5560667"/>
              <a:ext cx="8727322" cy="532274"/>
            </a:xfrm>
            <a:custGeom>
              <a:avLst/>
              <a:gdLst>
                <a:gd name="connsiteX0" fmla="*/ 0 w 7691736"/>
                <a:gd name="connsiteY0" fmla="*/ 0 h 487135"/>
                <a:gd name="connsiteX1" fmla="*/ 7691736 w 7691736"/>
                <a:gd name="connsiteY1" fmla="*/ 0 h 487135"/>
                <a:gd name="connsiteX2" fmla="*/ 7691736 w 7691736"/>
                <a:gd name="connsiteY2" fmla="*/ 487135 h 487135"/>
                <a:gd name="connsiteX3" fmla="*/ 0 w 7691736"/>
                <a:gd name="connsiteY3" fmla="*/ 487135 h 487135"/>
                <a:gd name="connsiteX4" fmla="*/ 0 w 7691736"/>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7135">
                  <a:moveTo>
                    <a:pt x="0" y="0"/>
                  </a:moveTo>
                  <a:lnTo>
                    <a:pt x="7691736" y="0"/>
                  </a:lnTo>
                  <a:lnTo>
                    <a:pt x="7691736" y="487135"/>
                  </a:lnTo>
                  <a:lnTo>
                    <a:pt x="0" y="487135"/>
                  </a:lnTo>
                  <a:lnTo>
                    <a:pt x="0" y="0"/>
                  </a:lnTo>
                  <a:close/>
                </a:path>
              </a:pathLst>
            </a:custGeom>
            <a:solidFill>
              <a:schemeClr val="bg1">
                <a:lumMod val="75000"/>
              </a:schemeClr>
            </a:solidFill>
            <a:ln>
              <a:solidFill>
                <a:schemeClr val="tx1"/>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pt-BR" sz="1600" dirty="0"/>
                <a:t>Aplique marcas para identificar </a:t>
              </a:r>
              <a:r>
                <a:rPr lang="pt-BR" sz="1600" b="1" dirty="0"/>
                <a:t>proprietários de custos</a:t>
              </a:r>
              <a:r>
                <a:rPr lang="pt-BR" sz="1600" dirty="0"/>
                <a:t>. Identifique proprietários de uso com marcas.</a:t>
              </a:r>
            </a:p>
          </p:txBody>
        </p:sp>
      </p:grpSp>
      <p:sp>
        <p:nvSpPr>
          <p:cNvPr id="31" name="Rectangle 30">
            <a:extLst>
              <a:ext uri="{FF2B5EF4-FFF2-40B4-BE49-F238E27FC236}">
                <a16:creationId xmlns:a16="http://schemas.microsoft.com/office/drawing/2014/main" id="{02A12E4B-FB54-4D97-9B3F-256820127308}"/>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32" name="Picture 31" descr="A picture containing icon&#10;&#10;Description automatically generated">
            <a:extLst>
              <a:ext uri="{FF2B5EF4-FFF2-40B4-BE49-F238E27FC236}">
                <a16:creationId xmlns:a16="http://schemas.microsoft.com/office/drawing/2014/main" id="{25985985-85F9-44C9-BD41-21AE6D51FBCB}"/>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97844D98-F48F-4991-8349-5C9D5C620035}"/>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34" name="Picture 33" descr="A picture containing text, sign&#10;&#10;Description automatically generated">
            <a:extLst>
              <a:ext uri="{FF2B5EF4-FFF2-40B4-BE49-F238E27FC236}">
                <a16:creationId xmlns:a16="http://schemas.microsoft.com/office/drawing/2014/main" id="{CDA1910D-3E38-469E-903C-3E8D773005D3}"/>
              </a:ext>
            </a:extLst>
          </p:cNvPr>
          <p:cNvPicPr>
            <a:picLocks noChangeAspect="1"/>
          </p:cNvPicPr>
          <p:nvPr/>
        </p:nvPicPr>
        <p:blipFill>
          <a:blip r:embed="rId4"/>
          <a:stretch>
            <a:fillRect/>
          </a:stretch>
        </p:blipFill>
        <p:spPr>
          <a:xfrm>
            <a:off x="95702" y="155697"/>
            <a:ext cx="882366" cy="882366"/>
          </a:xfrm>
          <a:prstGeom prst="rect">
            <a:avLst/>
          </a:prstGeom>
        </p:spPr>
      </p:pic>
      <p:pic>
        <p:nvPicPr>
          <p:cNvPr id="35" name="Picture 34" descr="A close-up of a car's license plate&#10;&#10;Description automatically generated with low confidence">
            <a:extLst>
              <a:ext uri="{FF2B5EF4-FFF2-40B4-BE49-F238E27FC236}">
                <a16:creationId xmlns:a16="http://schemas.microsoft.com/office/drawing/2014/main" id="{4EBC606F-F99D-4388-B1B2-2CD1CB96D309}"/>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6771FCFE-2074-44A5-8DB7-B9567A1C89C4}"/>
              </a:ext>
            </a:extLst>
          </p:cNvPr>
          <p:cNvPicPr>
            <a:picLocks noChangeAspect="1"/>
          </p:cNvPicPr>
          <p:nvPr/>
        </p:nvPicPr>
        <p:blipFill>
          <a:blip r:embed="rId6"/>
          <a:stretch>
            <a:fillRect/>
          </a:stretch>
        </p:blipFill>
        <p:spPr>
          <a:xfrm>
            <a:off x="11272476" y="674913"/>
            <a:ext cx="811473" cy="829541"/>
          </a:xfrm>
          <a:prstGeom prst="rect">
            <a:avLst/>
          </a:prstGeom>
        </p:spPr>
      </p:pic>
      <p:sp>
        <p:nvSpPr>
          <p:cNvPr id="37" name="Title 2">
            <a:extLst>
              <a:ext uri="{FF2B5EF4-FFF2-40B4-BE49-F238E27FC236}">
                <a16:creationId xmlns:a16="http://schemas.microsoft.com/office/drawing/2014/main" id="{35578949-ECFA-4CC7-959C-F42924FB228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76976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2718" y="3428999"/>
            <a:ext cx="11341268" cy="680196"/>
          </a:xfrm>
        </p:spPr>
        <p:txBody>
          <a:bodyPr/>
          <a:lstStyle/>
          <a:p>
            <a:r>
              <a:rPr lang="pt-BR" dirty="0">
                <a:latin typeface="Segoe UI Semibold (Headings)"/>
              </a:rPr>
              <a:t>Contratos de Nível de Serviço e ciclos de vida</a:t>
            </a:r>
          </a:p>
        </p:txBody>
      </p:sp>
      <p:pic>
        <p:nvPicPr>
          <p:cNvPr id="5" name="Graphic 4" descr="Aprimoramento contínuo">
            <a:extLst>
              <a:ext uri="{FF2B5EF4-FFF2-40B4-BE49-F238E27FC236}">
                <a16:creationId xmlns:a16="http://schemas.microsoft.com/office/drawing/2014/main" id="{A1B4E90F-E89D-4448-8BF9-4B7D34C513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4763" y="2815350"/>
            <a:ext cx="1293845" cy="1293845"/>
          </a:xfrm>
          <a:prstGeom prst="rect">
            <a:avLst/>
          </a:prstGeom>
        </p:spPr>
      </p:pic>
      <p:sp>
        <p:nvSpPr>
          <p:cNvPr id="4" name="Title 3">
            <a:extLst>
              <a:ext uri="{FF2B5EF4-FFF2-40B4-BE49-F238E27FC236}">
                <a16:creationId xmlns:a16="http://schemas.microsoft.com/office/drawing/2014/main" id="{451BE5F3-A645-450B-A43A-AF617DEDB68D}"/>
              </a:ext>
            </a:extLst>
          </p:cNvPr>
          <p:cNvSpPr txBox="1">
            <a:spLocks/>
          </p:cNvSpPr>
          <p:nvPr/>
        </p:nvSpPr>
        <p:spPr>
          <a:xfrm>
            <a:off x="2533193" y="2792186"/>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5</a:t>
            </a:r>
          </a:p>
        </p:txBody>
      </p:sp>
      <p:sp>
        <p:nvSpPr>
          <p:cNvPr id="6" name="Rectangle 5">
            <a:extLst>
              <a:ext uri="{FF2B5EF4-FFF2-40B4-BE49-F238E27FC236}">
                <a16:creationId xmlns:a16="http://schemas.microsoft.com/office/drawing/2014/main" id="{1C18A4E3-1D16-41E9-8F36-7E0F31C13C38}"/>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7A04E0D0-72F5-4124-9D04-5A80BBDFB887}"/>
              </a:ext>
            </a:extLst>
          </p:cNvPr>
          <p:cNvPicPr>
            <a:picLocks noChangeAspect="1"/>
          </p:cNvPicPr>
          <p:nvPr/>
        </p:nvPicPr>
        <p:blipFill rotWithShape="1">
          <a:blip r:embed="rId5"/>
          <a:srcRect t="2416"/>
          <a:stretch/>
        </p:blipFill>
        <p:spPr>
          <a:xfrm rot="5400000">
            <a:off x="3541340" y="-2467571"/>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970EC568-6240-483C-A2BA-4E452B224BA7}"/>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3D990AAD-2C62-47AC-AC42-20977E3BBD72}"/>
              </a:ext>
            </a:extLst>
          </p:cNvPr>
          <p:cNvPicPr>
            <a:picLocks noChangeAspect="1"/>
          </p:cNvPicPr>
          <p:nvPr/>
        </p:nvPicPr>
        <p:blipFill>
          <a:blip r:embed="rId6"/>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9B9E86FC-DD25-4CA5-BA8E-6565559F844F}"/>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5694BD9-DA70-40E8-BCF0-382EC148CEB4}"/>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E13048A9-C7E2-4A78-A877-80E9B62BB1E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1330910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81050" y="992003"/>
            <a:ext cx="10391775" cy="680196"/>
          </a:xfrm>
        </p:spPr>
        <p:txBody>
          <a:bodyPr/>
          <a:lstStyle/>
          <a:p>
            <a:pPr algn="ctr"/>
            <a:r>
              <a:rPr lang="pt-BR" dirty="0"/>
              <a:t>Contratos de Nível de Serviço (SLAs)</a:t>
            </a:r>
          </a:p>
        </p:txBody>
      </p:sp>
      <p:sp>
        <p:nvSpPr>
          <p:cNvPr id="6" name="Text Placeholder 5"/>
          <p:cNvSpPr>
            <a:spLocks noGrp="1"/>
          </p:cNvSpPr>
          <p:nvPr>
            <p:ph sz="quarter" idx="10"/>
          </p:nvPr>
        </p:nvSpPr>
        <p:spPr>
          <a:xfrm>
            <a:off x="781050" y="1932078"/>
            <a:ext cx="10391775" cy="923330"/>
          </a:xfrm>
        </p:spPr>
        <p:txBody>
          <a:bodyPr vert="horz" wrap="square" lIns="0" tIns="91440" rIns="146304" bIns="91440" rtlCol="0" anchor="t">
            <a:spAutoFit/>
          </a:bodyPr>
          <a:lstStyle/>
          <a:p>
            <a:r>
              <a:rPr lang="pt-BR" dirty="0"/>
              <a:t>Os Contratos de Nível de Serviço (SLAs) descrevem os compromissos da Microsoft para tempo de atividade e conectividade.</a:t>
            </a:r>
          </a:p>
        </p:txBody>
      </p:sp>
      <p:sp>
        <p:nvSpPr>
          <p:cNvPr id="4" name="Text Placeholder 5">
            <a:extLst>
              <a:ext uri="{FF2B5EF4-FFF2-40B4-BE49-F238E27FC236}">
                <a16:creationId xmlns:a16="http://schemas.microsoft.com/office/drawing/2014/main" id="{13A94574-5E9C-4F51-AF5F-0091CF12CF7E}"/>
              </a:ext>
            </a:extLst>
          </p:cNvPr>
          <p:cNvSpPr txBox="1">
            <a:spLocks/>
          </p:cNvSpPr>
          <p:nvPr/>
        </p:nvSpPr>
        <p:spPr>
          <a:xfrm>
            <a:off x="610220" y="3258979"/>
            <a:ext cx="7071533" cy="243759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dirty="0">
                <a:latin typeface="+mn-lt"/>
                <a:cs typeface="Segoe UI Semilight"/>
              </a:rPr>
              <a:t>Os SLAs são baseados em produtos e serviços individuais. </a:t>
            </a:r>
          </a:p>
          <a:p>
            <a:endParaRPr lang="en-IE" sz="400" dirty="0">
              <a:latin typeface="Segoe UI" panose="020B0502040204020203" pitchFamily="34" charset="0"/>
              <a:cs typeface="Segoe UI" panose="020B0502040204020203" pitchFamily="34" charset="0"/>
            </a:endParaRPr>
          </a:p>
          <a:p>
            <a:r>
              <a:rPr lang="pt-BR" sz="2400" dirty="0">
                <a:latin typeface="Segoe UI"/>
                <a:cs typeface="Segoe UI"/>
              </a:rPr>
              <a:t>Contratos detalhados sobre o serviço fornecido </a:t>
            </a:r>
            <a:br>
              <a:rPr lang="pt-BR" sz="2400" dirty="0">
                <a:latin typeface="Segoe UI"/>
                <a:cs typeface="Segoe UI"/>
              </a:rPr>
            </a:br>
            <a:r>
              <a:rPr lang="pt-BR" sz="2400" dirty="0">
                <a:latin typeface="Segoe UI"/>
                <a:cs typeface="Segoe UI"/>
              </a:rPr>
              <a:t>e quaisquer exceções ao SLA.</a:t>
            </a:r>
          </a:p>
          <a:p>
            <a:r>
              <a:rPr lang="pt-BR" sz="2400" dirty="0">
                <a:latin typeface="Segoe UI" panose="020B0502040204020203" pitchFamily="34" charset="0"/>
                <a:cs typeface="Segoe UI" panose="020B0502040204020203" pitchFamily="34" charset="0"/>
              </a:rPr>
              <a:t>Recursos/serviços gratuitos e versão prévia </a:t>
            </a:r>
            <a:br>
              <a:rPr lang="pt-BR" sz="2400" dirty="0">
                <a:latin typeface="Segoe UI" panose="020B0502040204020203" pitchFamily="34" charset="0"/>
                <a:cs typeface="Segoe UI" panose="020B0502040204020203" pitchFamily="34" charset="0"/>
              </a:rPr>
            </a:br>
            <a:r>
              <a:rPr lang="pt-BR" sz="2400" dirty="0">
                <a:latin typeface="Segoe UI" panose="020B0502040204020203" pitchFamily="34" charset="0"/>
                <a:cs typeface="Segoe UI" panose="020B0502040204020203" pitchFamily="34" charset="0"/>
              </a:rPr>
              <a:t>do recurso não oferecem SLAs.</a:t>
            </a:r>
          </a:p>
        </p:txBody>
      </p:sp>
      <p:pic>
        <p:nvPicPr>
          <p:cNvPr id="5" name="Picture 4" descr="Ícone do SLA. ">
            <a:extLst>
              <a:ext uri="{FF2B5EF4-FFF2-40B4-BE49-F238E27FC236}">
                <a16:creationId xmlns:a16="http://schemas.microsoft.com/office/drawing/2014/main" id="{58AA13B8-61D7-4F9B-BCAB-ED987C1D6E07}"/>
              </a:ext>
            </a:extLst>
          </p:cNvPr>
          <p:cNvPicPr>
            <a:picLocks noChangeAspect="1"/>
          </p:cNvPicPr>
          <p:nvPr/>
        </p:nvPicPr>
        <p:blipFill>
          <a:blip r:embed="rId3"/>
          <a:srcRect/>
          <a:stretch/>
        </p:blipFill>
        <p:spPr>
          <a:xfrm>
            <a:off x="7500777" y="3375167"/>
            <a:ext cx="3919078" cy="2205213"/>
          </a:xfrm>
          <a:prstGeom prst="rect">
            <a:avLst/>
          </a:prstGeom>
        </p:spPr>
      </p:pic>
      <p:sp>
        <p:nvSpPr>
          <p:cNvPr id="7" name="Rectangle 6">
            <a:extLst>
              <a:ext uri="{FF2B5EF4-FFF2-40B4-BE49-F238E27FC236}">
                <a16:creationId xmlns:a16="http://schemas.microsoft.com/office/drawing/2014/main" id="{6867AF78-B705-4733-859F-A7D3715247A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F3F07C35-7159-4654-8079-F2A83F6A2797}"/>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E6B2D22-3C3E-4FFA-8F59-C79A9F496093}"/>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533D1740-7EF4-4E31-B6E5-B0CD51A5590A}"/>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4B864F52-AC11-4A61-BE2E-915D3E7239C4}"/>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7C2A6FBF-4DD8-4536-9E99-627225D4F1C7}"/>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A7F11C4C-0C02-4F98-B90B-AF877E175538}"/>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61972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50732" y="897694"/>
            <a:ext cx="10397279" cy="680196"/>
          </a:xfrm>
        </p:spPr>
        <p:txBody>
          <a:bodyPr/>
          <a:lstStyle/>
          <a:p>
            <a:pPr algn="ctr"/>
            <a:r>
              <a:rPr lang="pt-BR" dirty="0"/>
              <a:t>SLAs para produtos e serviços do Azure</a:t>
            </a:r>
          </a:p>
        </p:txBody>
      </p:sp>
      <p:sp>
        <p:nvSpPr>
          <p:cNvPr id="6" name="Text Placeholder 5"/>
          <p:cNvSpPr>
            <a:spLocks noGrp="1"/>
          </p:cNvSpPr>
          <p:nvPr>
            <p:ph sz="quarter" idx="10"/>
          </p:nvPr>
        </p:nvSpPr>
        <p:spPr>
          <a:xfrm>
            <a:off x="620139" y="1653331"/>
            <a:ext cx="6317133" cy="3893374"/>
          </a:xfrm>
        </p:spPr>
        <p:txBody>
          <a:bodyPr/>
          <a:lstStyle/>
          <a:p>
            <a:pPr marL="342900" lvl="1" indent="-342900">
              <a:buFont typeface="Arial" panose="020B0604020202020204" pitchFamily="34" charset="0"/>
              <a:buChar char="•"/>
            </a:pPr>
            <a:r>
              <a:rPr lang="pt-BR" sz="2400" dirty="0">
                <a:latin typeface="Segoe UI" panose="020B0502040204020203" pitchFamily="34" charset="0"/>
                <a:cs typeface="Segoe UI" panose="020B0502040204020203" pitchFamily="34" charset="0"/>
              </a:rPr>
              <a:t>As metas de desempenho são expressas como garantias de tempo de atividade </a:t>
            </a:r>
            <a:br>
              <a:rPr lang="pt-BR" sz="2400" dirty="0">
                <a:latin typeface="Segoe UI" panose="020B0502040204020203" pitchFamily="34" charset="0"/>
                <a:cs typeface="Segoe UI" panose="020B0502040204020203" pitchFamily="34" charset="0"/>
              </a:rPr>
            </a:br>
            <a:r>
              <a:rPr lang="pt-BR" sz="2400" dirty="0">
                <a:latin typeface="Segoe UI" panose="020B0502040204020203" pitchFamily="34" charset="0"/>
                <a:cs typeface="Segoe UI" panose="020B0502040204020203" pitchFamily="34" charset="0"/>
              </a:rPr>
              <a:t>e conectividade.</a:t>
            </a:r>
          </a:p>
          <a:p>
            <a:pPr marL="342900" lvl="1" indent="-342900">
              <a:buFont typeface="Arial" panose="020B0604020202020204" pitchFamily="34" charset="0"/>
              <a:buChar char="•"/>
            </a:pPr>
            <a:r>
              <a:rPr lang="pt-BR" sz="2400" dirty="0">
                <a:latin typeface="Segoe UI" panose="020B0502040204020203" pitchFamily="34" charset="0"/>
                <a:cs typeface="Segoe UI" panose="020B0502040204020203" pitchFamily="34" charset="0"/>
              </a:rPr>
              <a:t>As metas de desempenho variam de 99% </a:t>
            </a:r>
            <a:br>
              <a:rPr lang="pt-BR" sz="2400" dirty="0">
                <a:latin typeface="Segoe UI" panose="020B0502040204020203" pitchFamily="34" charset="0"/>
                <a:cs typeface="Segoe UI" panose="020B0502040204020203" pitchFamily="34" charset="0"/>
              </a:rPr>
            </a:br>
            <a:r>
              <a:rPr lang="pt-BR" sz="2400" dirty="0">
                <a:latin typeface="Segoe UI" panose="020B0502040204020203" pitchFamily="34" charset="0"/>
                <a:cs typeface="Segoe UI" panose="020B0502040204020203" pitchFamily="34" charset="0"/>
              </a:rPr>
              <a:t>a 99,999%.</a:t>
            </a:r>
          </a:p>
          <a:p>
            <a:pPr marL="342900" lvl="1" indent="-342900">
              <a:buFont typeface="Arial" panose="020B0604020202020204" pitchFamily="34" charset="0"/>
              <a:buChar char="•"/>
            </a:pPr>
            <a:r>
              <a:rPr lang="pt-BR" sz="2400" dirty="0">
                <a:latin typeface="Segoe UI" panose="020B0502040204020203" pitchFamily="34" charset="0"/>
                <a:cs typeface="Segoe UI" panose="020B0502040204020203" pitchFamily="34" charset="0"/>
              </a:rPr>
              <a:t>Se um serviço não atender às garantias, uma porcentagem das taxas de serviço mensais poderá ser creditada.</a:t>
            </a:r>
          </a:p>
          <a:p>
            <a:pPr lvl="1"/>
            <a:endParaRPr lang="en-IE" sz="2400" dirty="0">
              <a:latin typeface="Segoe UI" panose="020B0502040204020203" pitchFamily="34" charset="0"/>
              <a:cs typeface="Segoe UI" panose="020B0502040204020203" pitchFamily="34" charset="0"/>
            </a:endParaRPr>
          </a:p>
        </p:txBody>
      </p:sp>
      <p:graphicFrame>
        <p:nvGraphicFramePr>
          <p:cNvPr id="13" name="Table 13">
            <a:extLst>
              <a:ext uri="{FF2B5EF4-FFF2-40B4-BE49-F238E27FC236}">
                <a16:creationId xmlns:a16="http://schemas.microsoft.com/office/drawing/2014/main" id="{4430190E-5848-4910-B15F-26BB6074DA5B}"/>
              </a:ext>
            </a:extLst>
          </p:cNvPr>
          <p:cNvGraphicFramePr>
            <a:graphicFrameLocks noGrp="1"/>
          </p:cNvGraphicFramePr>
          <p:nvPr/>
        </p:nvGraphicFramePr>
        <p:xfrm>
          <a:off x="6679821" y="1887302"/>
          <a:ext cx="4206240" cy="3922543"/>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3404631245"/>
                    </a:ext>
                  </a:extLst>
                </a:gridCol>
                <a:gridCol w="2103120">
                  <a:extLst>
                    <a:ext uri="{9D8B030D-6E8A-4147-A177-3AD203B41FA5}">
                      <a16:colId xmlns:a16="http://schemas.microsoft.com/office/drawing/2014/main" val="1382836629"/>
                    </a:ext>
                  </a:extLst>
                </a:gridCol>
              </a:tblGrid>
              <a:tr h="650072">
                <a:tc>
                  <a:txBody>
                    <a:bodyPr/>
                    <a:lstStyle/>
                    <a:p>
                      <a:pPr algn="ctr"/>
                      <a:r>
                        <a:rPr lang="pt-BR" b="0" dirty="0">
                          <a:solidFill>
                            <a:schemeClr val="bg1">
                              <a:lumMod val="95000"/>
                            </a:schemeClr>
                          </a:solidFill>
                          <a:latin typeface="+mj-lt"/>
                        </a:rPr>
                        <a:t>SLA</a:t>
                      </a:r>
                    </a:p>
                  </a:txBody>
                  <a:tcPr anchor="ctr">
                    <a:solidFill>
                      <a:srgbClr val="243A5E"/>
                    </a:solidFill>
                  </a:tcPr>
                </a:tc>
                <a:tc>
                  <a:txBody>
                    <a:bodyPr/>
                    <a:lstStyle/>
                    <a:p>
                      <a:pPr algn="ctr"/>
                      <a:r>
                        <a:rPr lang="pt-BR" b="0">
                          <a:solidFill>
                            <a:schemeClr val="bg1">
                              <a:lumMod val="95000"/>
                            </a:schemeClr>
                          </a:solidFill>
                          <a:latin typeface="+mj-lt"/>
                        </a:rPr>
                        <a:t>Tempo de inatividade</a:t>
                      </a:r>
                    </a:p>
                    <a:p>
                      <a:pPr algn="ctr"/>
                      <a:r>
                        <a:rPr lang="pt-BR" b="0">
                          <a:solidFill>
                            <a:schemeClr val="bg1">
                              <a:lumMod val="95000"/>
                            </a:schemeClr>
                          </a:solidFill>
                          <a:latin typeface="+mj-lt"/>
                        </a:rPr>
                        <a:t>por mês</a:t>
                      </a:r>
                    </a:p>
                  </a:txBody>
                  <a:tcPr anchor="ctr">
                    <a:solidFill>
                      <a:srgbClr val="243A5E"/>
                    </a:solidFill>
                  </a:tcPr>
                </a:tc>
                <a:extLst>
                  <a:ext uri="{0D108BD9-81ED-4DB2-BD59-A6C34878D82A}">
                    <a16:rowId xmlns:a16="http://schemas.microsoft.com/office/drawing/2014/main" val="1277402870"/>
                  </a:ext>
                </a:extLst>
              </a:tr>
              <a:tr h="401643">
                <a:tc>
                  <a:txBody>
                    <a:bodyPr/>
                    <a:lstStyle/>
                    <a:p>
                      <a:pPr algn="ctr"/>
                      <a:r>
                        <a:rPr lang="pt-BR"/>
                        <a:t>99%</a:t>
                      </a:r>
                    </a:p>
                  </a:txBody>
                  <a:tcPr anchor="ctr">
                    <a:solidFill>
                      <a:schemeClr val="bg1"/>
                    </a:solidFill>
                  </a:tcPr>
                </a:tc>
                <a:tc>
                  <a:txBody>
                    <a:bodyPr/>
                    <a:lstStyle/>
                    <a:p>
                      <a:pPr algn="ctr"/>
                      <a:r>
                        <a:rPr lang="pt-BR" sz="1800" b="0">
                          <a:solidFill>
                            <a:schemeClr val="dk1"/>
                          </a:solidFill>
                        </a:rPr>
                        <a:t> 7h 18m 17s</a:t>
                      </a:r>
                    </a:p>
                  </a:txBody>
                  <a:tcPr anchor="ctr">
                    <a:solidFill>
                      <a:schemeClr val="bg1"/>
                    </a:solidFill>
                  </a:tcPr>
                </a:tc>
                <a:extLst>
                  <a:ext uri="{0D108BD9-81ED-4DB2-BD59-A6C34878D82A}">
                    <a16:rowId xmlns:a16="http://schemas.microsoft.com/office/drawing/2014/main" val="578160950"/>
                  </a:ext>
                </a:extLst>
              </a:tr>
              <a:tr h="451992">
                <a:tc>
                  <a:txBody>
                    <a:bodyPr/>
                    <a:lstStyle/>
                    <a:p>
                      <a:pPr algn="ctr"/>
                      <a:r>
                        <a:rPr lang="pt-BR"/>
                        <a:t>99,5%</a:t>
                      </a:r>
                    </a:p>
                  </a:txBody>
                  <a:tcPr anchor="ctr">
                    <a:solidFill>
                      <a:schemeClr val="bg1">
                        <a:lumMod val="85000"/>
                      </a:schemeClr>
                    </a:solidFill>
                  </a:tcPr>
                </a:tc>
                <a:tc>
                  <a:txBody>
                    <a:bodyPr/>
                    <a:lstStyle/>
                    <a:p>
                      <a:pPr algn="ctr"/>
                      <a:r>
                        <a:rPr lang="pt-BR" sz="1800" b="0">
                          <a:solidFill>
                            <a:schemeClr val="dk1"/>
                          </a:solidFill>
                        </a:rPr>
                        <a:t>3h 39m 8s</a:t>
                      </a:r>
                    </a:p>
                  </a:txBody>
                  <a:tcPr anchor="ctr">
                    <a:solidFill>
                      <a:schemeClr val="bg1">
                        <a:lumMod val="85000"/>
                      </a:schemeClr>
                    </a:solidFill>
                  </a:tcPr>
                </a:tc>
                <a:extLst>
                  <a:ext uri="{0D108BD9-81ED-4DB2-BD59-A6C34878D82A}">
                    <a16:rowId xmlns:a16="http://schemas.microsoft.com/office/drawing/2014/main" val="2168114776"/>
                  </a:ext>
                </a:extLst>
              </a:tr>
              <a:tr h="480753">
                <a:tc>
                  <a:txBody>
                    <a:bodyPr/>
                    <a:lstStyle/>
                    <a:p>
                      <a:pPr algn="ctr"/>
                      <a:r>
                        <a:rPr lang="pt-BR"/>
                        <a:t>99,9%</a:t>
                      </a:r>
                    </a:p>
                  </a:txBody>
                  <a:tcPr anchor="ctr"/>
                </a:tc>
                <a:tc>
                  <a:txBody>
                    <a:bodyPr/>
                    <a:lstStyle/>
                    <a:p>
                      <a:pPr algn="ctr"/>
                      <a:r>
                        <a:rPr lang="pt-BR" sz="1800" b="0">
                          <a:solidFill>
                            <a:schemeClr val="dk1"/>
                          </a:solidFill>
                        </a:rPr>
                        <a:t>43m 49s</a:t>
                      </a:r>
                    </a:p>
                  </a:txBody>
                  <a:tcPr anchor="ctr"/>
                </a:tc>
                <a:extLst>
                  <a:ext uri="{0D108BD9-81ED-4DB2-BD59-A6C34878D82A}">
                    <a16:rowId xmlns:a16="http://schemas.microsoft.com/office/drawing/2014/main" val="2406645318"/>
                  </a:ext>
                </a:extLst>
              </a:tr>
              <a:tr h="455608">
                <a:tc>
                  <a:txBody>
                    <a:bodyPr/>
                    <a:lstStyle/>
                    <a:p>
                      <a:pPr algn="ctr"/>
                      <a:r>
                        <a:rPr lang="pt-BR"/>
                        <a:t>99,95%</a:t>
                      </a:r>
                    </a:p>
                  </a:txBody>
                  <a:tcPr anchor="ctr">
                    <a:solidFill>
                      <a:schemeClr val="bg1">
                        <a:lumMod val="85000"/>
                      </a:schemeClr>
                    </a:solidFill>
                  </a:tcPr>
                </a:tc>
                <a:tc>
                  <a:txBody>
                    <a:bodyPr/>
                    <a:lstStyle/>
                    <a:p>
                      <a:pPr algn="ctr"/>
                      <a:r>
                        <a:rPr lang="pt-BR" sz="1800" b="0">
                          <a:solidFill>
                            <a:schemeClr val="dk1"/>
                          </a:solidFill>
                        </a:rPr>
                        <a:t>21m 54s</a:t>
                      </a:r>
                    </a:p>
                  </a:txBody>
                  <a:tcPr anchor="ctr">
                    <a:solidFill>
                      <a:schemeClr val="bg1">
                        <a:lumMod val="85000"/>
                      </a:schemeClr>
                    </a:solidFill>
                  </a:tcPr>
                </a:tc>
                <a:extLst>
                  <a:ext uri="{0D108BD9-81ED-4DB2-BD59-A6C34878D82A}">
                    <a16:rowId xmlns:a16="http://schemas.microsoft.com/office/drawing/2014/main" val="1794206414"/>
                  </a:ext>
                </a:extLst>
              </a:tr>
              <a:tr h="492329">
                <a:tc>
                  <a:txBody>
                    <a:bodyPr/>
                    <a:lstStyle/>
                    <a:p>
                      <a:pPr algn="ctr"/>
                      <a:r>
                        <a:rPr lang="pt-BR"/>
                        <a:t>99,99%</a:t>
                      </a:r>
                    </a:p>
                  </a:txBody>
                  <a:tcPr anchor="ctr"/>
                </a:tc>
                <a:tc>
                  <a:txBody>
                    <a:bodyPr/>
                    <a:lstStyle/>
                    <a:p>
                      <a:pPr algn="ctr"/>
                      <a:r>
                        <a:rPr lang="pt-BR" sz="1800" b="0">
                          <a:solidFill>
                            <a:schemeClr val="dk1"/>
                          </a:solidFill>
                        </a:rPr>
                        <a:t>4m 22s</a:t>
                      </a:r>
                    </a:p>
                  </a:txBody>
                  <a:tcPr anchor="ctr"/>
                </a:tc>
                <a:extLst>
                  <a:ext uri="{0D108BD9-81ED-4DB2-BD59-A6C34878D82A}">
                    <a16:rowId xmlns:a16="http://schemas.microsoft.com/office/drawing/2014/main" val="4022629237"/>
                  </a:ext>
                </a:extLst>
              </a:tr>
              <a:tr h="741820">
                <a:tc>
                  <a:txBody>
                    <a:bodyPr/>
                    <a:lstStyle/>
                    <a:p>
                      <a:pPr algn="ctr"/>
                      <a:r>
                        <a:rPr lang="pt-BR"/>
                        <a:t>99,999%</a:t>
                      </a:r>
                    </a:p>
                  </a:txBody>
                  <a:tcPr anchor="ctr">
                    <a:solidFill>
                      <a:schemeClr val="bg1">
                        <a:lumMod val="85000"/>
                      </a:schemeClr>
                    </a:solidFill>
                  </a:tcPr>
                </a:tc>
                <a:tc>
                  <a:txBody>
                    <a:bodyPr/>
                    <a:lstStyle/>
                    <a:p>
                      <a:pPr algn="ctr"/>
                      <a:r>
                        <a:rPr lang="pt-BR" sz="1800" b="0" dirty="0">
                          <a:solidFill>
                            <a:schemeClr val="dk1"/>
                          </a:solidFill>
                        </a:rPr>
                        <a:t>26s</a:t>
                      </a:r>
                    </a:p>
                  </a:txBody>
                  <a:tcPr anchor="ctr">
                    <a:solidFill>
                      <a:schemeClr val="bg1">
                        <a:lumMod val="85000"/>
                      </a:schemeClr>
                    </a:solidFill>
                  </a:tcPr>
                </a:tc>
                <a:extLst>
                  <a:ext uri="{0D108BD9-81ED-4DB2-BD59-A6C34878D82A}">
                    <a16:rowId xmlns:a16="http://schemas.microsoft.com/office/drawing/2014/main" val="731956763"/>
                  </a:ext>
                </a:extLst>
              </a:tr>
            </a:tbl>
          </a:graphicData>
        </a:graphic>
      </p:graphicFrame>
      <p:sp>
        <p:nvSpPr>
          <p:cNvPr id="14" name="Rectangle 13">
            <a:extLst>
              <a:ext uri="{FF2B5EF4-FFF2-40B4-BE49-F238E27FC236}">
                <a16:creationId xmlns:a16="http://schemas.microsoft.com/office/drawing/2014/main" id="{D9BDB797-00E8-4868-9F0A-07B9D80097E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5" name="Picture 14" descr="A picture containing icon&#10;&#10;Description automatically generated">
            <a:extLst>
              <a:ext uri="{FF2B5EF4-FFF2-40B4-BE49-F238E27FC236}">
                <a16:creationId xmlns:a16="http://schemas.microsoft.com/office/drawing/2014/main" id="{3C920C75-F38C-421A-B094-8A35C347B80C}"/>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2A1DCA51-4FC5-4523-AC24-422B852F8CE9}"/>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A2B00965-0B7B-4556-9AB5-04FFFE9F06EC}"/>
              </a:ext>
            </a:extLst>
          </p:cNvPr>
          <p:cNvPicPr>
            <a:picLocks noChangeAspect="1"/>
          </p:cNvPicPr>
          <p:nvPr/>
        </p:nvPicPr>
        <p:blipFill>
          <a:blip r:embed="rId4"/>
          <a:stretch>
            <a:fillRect/>
          </a:stretch>
        </p:blipFill>
        <p:spPr>
          <a:xfrm>
            <a:off x="95702" y="155697"/>
            <a:ext cx="882366" cy="882366"/>
          </a:xfrm>
          <a:prstGeom prst="rect">
            <a:avLst/>
          </a:prstGeom>
        </p:spPr>
      </p:pic>
      <p:pic>
        <p:nvPicPr>
          <p:cNvPr id="19" name="Picture 18" descr="A close-up of a car's license plate&#10;&#10;Description automatically generated with low confidence">
            <a:extLst>
              <a:ext uri="{FF2B5EF4-FFF2-40B4-BE49-F238E27FC236}">
                <a16:creationId xmlns:a16="http://schemas.microsoft.com/office/drawing/2014/main" id="{1329555F-E6EA-4B8D-AF50-80C7C70D9C99}"/>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548BDCA1-24B1-4A67-8181-C693273D8064}"/>
              </a:ext>
            </a:extLst>
          </p:cNvPr>
          <p:cNvPicPr>
            <a:picLocks noChangeAspect="1"/>
          </p:cNvPicPr>
          <p:nvPr/>
        </p:nvPicPr>
        <p:blipFill>
          <a:blip r:embed="rId6"/>
          <a:stretch>
            <a:fillRect/>
          </a:stretch>
        </p:blipFill>
        <p:spPr>
          <a:xfrm>
            <a:off x="11272476" y="674913"/>
            <a:ext cx="811473" cy="829541"/>
          </a:xfrm>
          <a:prstGeom prst="rect">
            <a:avLst/>
          </a:prstGeom>
        </p:spPr>
      </p:pic>
      <p:sp>
        <p:nvSpPr>
          <p:cNvPr id="21" name="Title 2">
            <a:extLst>
              <a:ext uri="{FF2B5EF4-FFF2-40B4-BE49-F238E27FC236}">
                <a16:creationId xmlns:a16="http://schemas.microsoft.com/office/drawing/2014/main" id="{D5296649-1399-498D-B319-FBFF85CE18A1}"/>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9228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BADE-7470-4F9D-A44A-FBBE8350C4D0}"/>
              </a:ext>
            </a:extLst>
          </p:cNvPr>
          <p:cNvSpPr>
            <a:spLocks noGrp="1"/>
          </p:cNvSpPr>
          <p:nvPr>
            <p:ph type="title"/>
          </p:nvPr>
        </p:nvSpPr>
        <p:spPr>
          <a:xfrm>
            <a:off x="860257" y="916744"/>
            <a:ext cx="9845843" cy="680196"/>
          </a:xfrm>
        </p:spPr>
        <p:txBody>
          <a:bodyPr/>
          <a:lstStyle/>
          <a:p>
            <a:pPr algn="ctr"/>
            <a:r>
              <a:rPr lang="pt-BR" dirty="0"/>
              <a:t>Ações que afetam SLAs</a:t>
            </a:r>
          </a:p>
        </p:txBody>
      </p:sp>
      <p:sp>
        <p:nvSpPr>
          <p:cNvPr id="3" name="Content Placeholder 2">
            <a:extLst>
              <a:ext uri="{FF2B5EF4-FFF2-40B4-BE49-F238E27FC236}">
                <a16:creationId xmlns:a16="http://schemas.microsoft.com/office/drawing/2014/main" id="{186DEB84-3458-4DC7-9B6E-DA442535A3D0}"/>
              </a:ext>
            </a:extLst>
          </p:cNvPr>
          <p:cNvSpPr>
            <a:spLocks noGrp="1"/>
          </p:cNvSpPr>
          <p:nvPr>
            <p:ph sz="quarter" idx="10"/>
          </p:nvPr>
        </p:nvSpPr>
        <p:spPr>
          <a:xfrm>
            <a:off x="972229" y="1792161"/>
            <a:ext cx="4376381" cy="1549142"/>
          </a:xfrm>
        </p:spPr>
        <p:txBody>
          <a:bodyPr/>
          <a:lstStyle/>
          <a:p>
            <a:r>
              <a:rPr lang="pt-BR" dirty="0"/>
              <a:t>Reduzir seu SLA</a:t>
            </a:r>
          </a:p>
          <a:p>
            <a:pPr marL="342900" indent="-342900">
              <a:buFont typeface="Arial" panose="020B0604020202020204" pitchFamily="34" charset="0"/>
              <a:buChar char="•"/>
            </a:pPr>
            <a:r>
              <a:rPr lang="pt-BR" dirty="0">
                <a:latin typeface="+mn-lt"/>
              </a:rPr>
              <a:t>Adicionando mais serviços</a:t>
            </a:r>
          </a:p>
          <a:p>
            <a:pPr marL="342900" indent="-342900">
              <a:buFont typeface="Arial" panose="020B0604020202020204" pitchFamily="34" charset="0"/>
              <a:buChar char="•"/>
            </a:pPr>
            <a:r>
              <a:rPr lang="pt-BR" dirty="0">
                <a:latin typeface="+mn-lt"/>
              </a:rPr>
              <a:t>Escolhendo serviços gratuitos ou sem SLA</a:t>
            </a:r>
          </a:p>
        </p:txBody>
      </p:sp>
      <p:sp>
        <p:nvSpPr>
          <p:cNvPr id="4" name="Content Placeholder 3">
            <a:extLst>
              <a:ext uri="{FF2B5EF4-FFF2-40B4-BE49-F238E27FC236}">
                <a16:creationId xmlns:a16="http://schemas.microsoft.com/office/drawing/2014/main" id="{BA15689E-1D19-45A2-B245-8D9C51905E02}"/>
              </a:ext>
            </a:extLst>
          </p:cNvPr>
          <p:cNvSpPr>
            <a:spLocks noGrp="1"/>
          </p:cNvSpPr>
          <p:nvPr>
            <p:ph sz="quarter" idx="12"/>
          </p:nvPr>
        </p:nvSpPr>
        <p:spPr>
          <a:xfrm>
            <a:off x="6364951" y="1767618"/>
            <a:ext cx="5394960" cy="1549142"/>
          </a:xfrm>
        </p:spPr>
        <p:txBody>
          <a:bodyPr/>
          <a:lstStyle/>
          <a:p>
            <a:r>
              <a:rPr lang="pt-BR"/>
              <a:t>Aumentar seu SLA</a:t>
            </a:r>
          </a:p>
          <a:p>
            <a:pPr marL="342900" indent="-342900">
              <a:buFont typeface="Arial" panose="020B0604020202020204" pitchFamily="34" charset="0"/>
              <a:buChar char="•"/>
            </a:pPr>
            <a:r>
              <a:rPr lang="pt-BR">
                <a:latin typeface="+mn-lt"/>
              </a:rPr>
              <a:t>Zonas de Disponibilidade</a:t>
            </a:r>
          </a:p>
          <a:p>
            <a:pPr marL="342900" indent="-342900">
              <a:buFont typeface="Arial" panose="020B0604020202020204" pitchFamily="34" charset="0"/>
              <a:buChar char="•"/>
            </a:pPr>
            <a:r>
              <a:rPr lang="pt-BR">
                <a:latin typeface="+mn-lt"/>
              </a:rPr>
              <a:t>Sistemas redundantes</a:t>
            </a:r>
          </a:p>
        </p:txBody>
      </p:sp>
      <p:sp>
        <p:nvSpPr>
          <p:cNvPr id="5" name="Content Placeholder 2">
            <a:extLst>
              <a:ext uri="{FF2B5EF4-FFF2-40B4-BE49-F238E27FC236}">
                <a16:creationId xmlns:a16="http://schemas.microsoft.com/office/drawing/2014/main" id="{996A7769-5FF9-4EEB-BDEF-690749D480CB}"/>
              </a:ext>
            </a:extLst>
          </p:cNvPr>
          <p:cNvSpPr txBox="1">
            <a:spLocks/>
          </p:cNvSpPr>
          <p:nvPr/>
        </p:nvSpPr>
        <p:spPr>
          <a:xfrm>
            <a:off x="972229" y="3944983"/>
            <a:ext cx="10234095" cy="92333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336145" marR="0" indent="-224097"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600" kern="1200" spc="0" baseline="0">
                <a:solidFill>
                  <a:schemeClr val="tx1"/>
                </a:solidFill>
                <a:latin typeface="+mn-lt"/>
                <a:ea typeface="+mn-ea"/>
                <a:cs typeface="+mn-cs"/>
              </a:defRPr>
            </a:lvl4pPr>
            <a:lvl5pPr marL="168072" marR="0" indent="-168072"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a:t>Muitos fatores podem aumentar ou diminuir o SLA.  Decisões de design baseadas em metas de negócios impulsionarão suas metas de SLA.</a:t>
            </a:r>
          </a:p>
        </p:txBody>
      </p:sp>
      <p:sp>
        <p:nvSpPr>
          <p:cNvPr id="13" name="Rectangle 12">
            <a:extLst>
              <a:ext uri="{FF2B5EF4-FFF2-40B4-BE49-F238E27FC236}">
                <a16:creationId xmlns:a16="http://schemas.microsoft.com/office/drawing/2014/main" id="{1D3E4930-DB7C-4ED0-8B33-973185F6873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4" name="Picture 13" descr="A picture containing icon&#10;&#10;Description automatically generated">
            <a:extLst>
              <a:ext uri="{FF2B5EF4-FFF2-40B4-BE49-F238E27FC236}">
                <a16:creationId xmlns:a16="http://schemas.microsoft.com/office/drawing/2014/main" id="{2629788E-2A54-46FB-825E-52A903BB6D0F}"/>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6D960EF0-BF1C-4CAB-91A8-97E4B687EB1E}"/>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5721333F-74CE-4A83-AE1D-502E99879D9F}"/>
              </a:ext>
            </a:extLst>
          </p:cNvPr>
          <p:cNvPicPr>
            <a:picLocks noChangeAspect="1"/>
          </p:cNvPicPr>
          <p:nvPr/>
        </p:nvPicPr>
        <p:blipFill>
          <a:blip r:embed="rId4"/>
          <a:stretch>
            <a:fillRect/>
          </a:stretch>
        </p:blipFill>
        <p:spPr>
          <a:xfrm>
            <a:off x="95702" y="155697"/>
            <a:ext cx="882366" cy="882366"/>
          </a:xfrm>
          <a:prstGeom prst="rect">
            <a:avLst/>
          </a:prstGeom>
        </p:spPr>
      </p:pic>
      <p:pic>
        <p:nvPicPr>
          <p:cNvPr id="17" name="Picture 16" descr="A close-up of a car's license plate&#10;&#10;Description automatically generated with low confidence">
            <a:extLst>
              <a:ext uri="{FF2B5EF4-FFF2-40B4-BE49-F238E27FC236}">
                <a16:creationId xmlns:a16="http://schemas.microsoft.com/office/drawing/2014/main" id="{291E4DCD-4A9D-4F30-BDA0-D5660A4394D1}"/>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58E95D36-B0A4-40C7-AB7D-78CFE36E36DF}"/>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9" name="Title 2">
            <a:extLst>
              <a:ext uri="{FF2B5EF4-FFF2-40B4-BE49-F238E27FC236}">
                <a16:creationId xmlns:a16="http://schemas.microsoft.com/office/drawing/2014/main" id="{F275CAD0-31CC-47BE-B306-8B52BAB64AC1}"/>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719071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78933" y="912638"/>
            <a:ext cx="10598667" cy="680196"/>
          </a:xfrm>
        </p:spPr>
        <p:txBody>
          <a:bodyPr/>
          <a:lstStyle/>
          <a:p>
            <a:pPr algn="ctr"/>
            <a:r>
              <a:rPr lang="pt-BR" dirty="0"/>
              <a:t>Programa de pré-visualização do Azure</a:t>
            </a:r>
          </a:p>
        </p:txBody>
      </p:sp>
      <p:sp>
        <p:nvSpPr>
          <p:cNvPr id="6" name="Text Placeholder 5"/>
          <p:cNvSpPr>
            <a:spLocks noGrp="1"/>
          </p:cNvSpPr>
          <p:nvPr>
            <p:ph sz="quarter" idx="10"/>
          </p:nvPr>
        </p:nvSpPr>
        <p:spPr>
          <a:xfrm>
            <a:off x="3846215" y="1664197"/>
            <a:ext cx="7355185" cy="4416594"/>
          </a:xfrm>
        </p:spPr>
        <p:txBody>
          <a:bodyPr vert="horz" wrap="square" lIns="0" tIns="91440" rIns="146304" bIns="91440" rtlCol="0" anchor="t">
            <a:spAutoFit/>
          </a:bodyPr>
          <a:lstStyle/>
          <a:p>
            <a:pPr marL="0" indent="0">
              <a:buNone/>
            </a:pPr>
            <a:r>
              <a:rPr lang="pt-BR" dirty="0"/>
              <a:t>Com as pré-visualizações do Azure, os usuários podem testar a versão beta e outros recursos, produtos, serviços, software </a:t>
            </a:r>
            <a:br>
              <a:rPr lang="pt-BR" dirty="0"/>
            </a:br>
            <a:r>
              <a:rPr lang="pt-BR" dirty="0"/>
              <a:t>e regiões de pré-lançamento para oferecer comentários.</a:t>
            </a:r>
          </a:p>
          <a:p>
            <a:pPr marL="0" indent="0">
              <a:buNone/>
            </a:pPr>
            <a:endParaRPr lang="en-IE" sz="1000" dirty="0"/>
          </a:p>
          <a:p>
            <a:pPr marL="342900" indent="-342900">
              <a:buFont typeface="Arial" panose="020B0604020202020204" pitchFamily="34" charset="0"/>
              <a:buChar char="•"/>
            </a:pPr>
            <a:r>
              <a:rPr lang="pt-BR" b="1" dirty="0">
                <a:latin typeface="+mn-lt"/>
              </a:rPr>
              <a:t>Visualização Pública:</a:t>
            </a:r>
            <a:r>
              <a:rPr lang="pt-BR" dirty="0">
                <a:latin typeface="+mn-lt"/>
              </a:rPr>
              <a:t> todos os clientes do Azure podem avaliar os novos recursos</a:t>
            </a:r>
          </a:p>
          <a:p>
            <a:pPr marL="342900" indent="-342900">
              <a:buFont typeface="Arial" panose="020B0604020202020204" pitchFamily="34" charset="0"/>
              <a:buChar char="•"/>
            </a:pPr>
            <a:r>
              <a:rPr lang="pt-BR" b="1" dirty="0">
                <a:latin typeface="+mn-lt"/>
              </a:rPr>
              <a:t>Geralmente disponível (GA): </a:t>
            </a:r>
            <a:r>
              <a:rPr lang="pt-BR" dirty="0">
                <a:latin typeface="+mn-lt"/>
              </a:rPr>
              <a:t>depois que a visualização pública é concluída, todos os clientes podem usar o recurso, e a disponibilidade da região varia.</a:t>
            </a:r>
          </a:p>
        </p:txBody>
      </p:sp>
      <p:pic>
        <p:nvPicPr>
          <p:cNvPr id="3" name="Picture 2" descr="Captura de tela do portal do Azure com o botão Versões prévias do recurso destacado.">
            <a:extLst>
              <a:ext uri="{FF2B5EF4-FFF2-40B4-BE49-F238E27FC236}">
                <a16:creationId xmlns:a16="http://schemas.microsoft.com/office/drawing/2014/main" id="{316689CB-DDB0-415E-8AEC-69FC46242881}"/>
              </a:ext>
            </a:extLst>
          </p:cNvPr>
          <p:cNvPicPr>
            <a:picLocks noChangeAspect="1"/>
          </p:cNvPicPr>
          <p:nvPr/>
        </p:nvPicPr>
        <p:blipFill>
          <a:blip r:embed="rId3"/>
          <a:stretch>
            <a:fillRect/>
          </a:stretch>
        </p:blipFill>
        <p:spPr>
          <a:xfrm>
            <a:off x="678933" y="1664197"/>
            <a:ext cx="3091082" cy="4424040"/>
          </a:xfrm>
          <a:prstGeom prst="rect">
            <a:avLst/>
          </a:prstGeom>
          <a:ln>
            <a:solidFill>
              <a:schemeClr val="tx1"/>
            </a:solidFill>
          </a:ln>
        </p:spPr>
      </p:pic>
      <p:sp>
        <p:nvSpPr>
          <p:cNvPr id="5" name="Rectangle 4">
            <a:extLst>
              <a:ext uri="{FF2B5EF4-FFF2-40B4-BE49-F238E27FC236}">
                <a16:creationId xmlns:a16="http://schemas.microsoft.com/office/drawing/2014/main" id="{32AA1051-A312-440C-801F-E694B4F795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E89F9A71-3EF1-4669-BD3E-A2B9A04AFE3F}"/>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D9693F3B-6ECB-4F9D-9753-3AF2BF73BEF7}"/>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AD26CCA-5B27-43B0-8963-A6E8C02ED5A8}"/>
              </a:ext>
            </a:extLst>
          </p:cNvPr>
          <p:cNvPicPr>
            <a:picLocks noChangeAspect="1"/>
          </p:cNvPicPr>
          <p:nvPr/>
        </p:nvPicPr>
        <p:blipFill>
          <a:blip r:embed="rId5"/>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E1557B89-C07D-433E-A407-EB154DEDD70E}"/>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766AB610-27AD-432E-AC4D-9EB3AA0DE9C5}"/>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A95F9770-7E14-4B6E-B0FE-4A81A2934BF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65703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7295" y="1026492"/>
            <a:ext cx="10021654" cy="680196"/>
          </a:xfrm>
        </p:spPr>
        <p:txBody>
          <a:bodyPr/>
          <a:lstStyle/>
          <a:p>
            <a:pPr algn="ctr"/>
            <a:r>
              <a:rPr lang="pt-BR" dirty="0"/>
              <a:t>Serviço de monitoramento e atualizações de recursos</a:t>
            </a:r>
          </a:p>
        </p:txBody>
      </p:sp>
      <p:sp>
        <p:nvSpPr>
          <p:cNvPr id="6" name="Text Placeholder 5"/>
          <p:cNvSpPr>
            <a:spLocks noGrp="1"/>
          </p:cNvSpPr>
          <p:nvPr>
            <p:ph sz="quarter" idx="10"/>
          </p:nvPr>
        </p:nvSpPr>
        <p:spPr>
          <a:xfrm>
            <a:off x="4752599" y="1598036"/>
            <a:ext cx="6105525" cy="3893374"/>
          </a:xfrm>
        </p:spPr>
        <p:txBody>
          <a:bodyPr vert="horz" wrap="square" lIns="0" tIns="91440" rIns="146304" bIns="91440" rtlCol="0" anchor="t">
            <a:spAutoFit/>
          </a:bodyPr>
          <a:lstStyle/>
          <a:p>
            <a:pPr marL="457200" indent="-457200">
              <a:buFont typeface="Arial" panose="020B0604020202020204" pitchFamily="34" charset="0"/>
              <a:buChar char="•"/>
            </a:pPr>
            <a:r>
              <a:rPr lang="pt-BR" dirty="0"/>
              <a:t>As atualizações do Azure fornecem informações sobre os produtos, serviços e recursos do Azure, além de roteiros e disponibilidade de produtos.</a:t>
            </a:r>
          </a:p>
          <a:p>
            <a:pPr marL="457200" indent="-457200">
              <a:buFont typeface="Arial" panose="020B0604020202020204" pitchFamily="34" charset="0"/>
              <a:buChar char="•"/>
            </a:pPr>
            <a:r>
              <a:rPr lang="pt-BR" dirty="0"/>
              <a:t>Veja detalhes sobre todas as atualizações do Azure e seus status.</a:t>
            </a:r>
          </a:p>
          <a:p>
            <a:pPr marL="457200" indent="-457200">
              <a:buFont typeface="Arial" panose="020B0604020202020204" pitchFamily="34" charset="0"/>
              <a:buChar char="•"/>
            </a:pPr>
            <a:r>
              <a:rPr lang="pt-BR" dirty="0"/>
              <a:t>Navegue e pesquise atualizações.</a:t>
            </a:r>
          </a:p>
          <a:p>
            <a:pPr marL="457200" indent="-457200">
              <a:buFont typeface="Arial" panose="020B0604020202020204" pitchFamily="34" charset="0"/>
              <a:buChar char="•"/>
            </a:pPr>
            <a:r>
              <a:rPr lang="pt-BR" dirty="0"/>
              <a:t>Assine notificações de atualizações do Azure por RSS.</a:t>
            </a:r>
          </a:p>
        </p:txBody>
      </p:sp>
      <p:pic>
        <p:nvPicPr>
          <p:cNvPr id="4" name="Picture 3" descr="Captura de tela do serviço de atualizações do Azure mostrando que você pode configurar um feed RSS para sempre saber quando novos recursos chegam.">
            <a:extLst>
              <a:ext uri="{FF2B5EF4-FFF2-40B4-BE49-F238E27FC236}">
                <a16:creationId xmlns:a16="http://schemas.microsoft.com/office/drawing/2014/main" id="{82DAB751-066C-4263-A04D-C1C3D60DF3F0}"/>
              </a:ext>
            </a:extLst>
          </p:cNvPr>
          <p:cNvPicPr>
            <a:picLocks noChangeAspect="1"/>
          </p:cNvPicPr>
          <p:nvPr/>
        </p:nvPicPr>
        <p:blipFill rotWithShape="1">
          <a:blip r:embed="rId3"/>
          <a:srcRect t="1384" b="1384"/>
          <a:stretch/>
        </p:blipFill>
        <p:spPr>
          <a:xfrm>
            <a:off x="627295" y="1598036"/>
            <a:ext cx="4058252" cy="4569338"/>
          </a:xfrm>
          <a:prstGeom prst="rect">
            <a:avLst/>
          </a:prstGeom>
          <a:ln>
            <a:solidFill>
              <a:schemeClr val="tx1"/>
            </a:solidFill>
          </a:ln>
        </p:spPr>
      </p:pic>
      <p:sp>
        <p:nvSpPr>
          <p:cNvPr id="35" name="Rectangle 34">
            <a:extLst>
              <a:ext uri="{FF2B5EF4-FFF2-40B4-BE49-F238E27FC236}">
                <a16:creationId xmlns:a16="http://schemas.microsoft.com/office/drawing/2014/main" id="{C48B30F2-ACF6-4848-B9C6-2447AE69823F}"/>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36" name="Picture 35" descr="A picture containing icon&#10;&#10;Description automatically generated">
            <a:extLst>
              <a:ext uri="{FF2B5EF4-FFF2-40B4-BE49-F238E27FC236}">
                <a16:creationId xmlns:a16="http://schemas.microsoft.com/office/drawing/2014/main" id="{F0DE5D0A-D47B-4C52-9A9B-197BB498C102}"/>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37" name="Picture 36" descr="A picture containing icon&#10;&#10;Description automatically generated">
            <a:extLst>
              <a:ext uri="{FF2B5EF4-FFF2-40B4-BE49-F238E27FC236}">
                <a16:creationId xmlns:a16="http://schemas.microsoft.com/office/drawing/2014/main" id="{C040B349-8560-4452-9458-C37DCCDF4AAB}"/>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38" name="Picture 37" descr="A picture containing text, sign&#10;&#10;Description automatically generated">
            <a:extLst>
              <a:ext uri="{FF2B5EF4-FFF2-40B4-BE49-F238E27FC236}">
                <a16:creationId xmlns:a16="http://schemas.microsoft.com/office/drawing/2014/main" id="{040A4A47-815D-4872-A73D-D9D7C0712ED4}"/>
              </a:ext>
            </a:extLst>
          </p:cNvPr>
          <p:cNvPicPr>
            <a:picLocks noChangeAspect="1"/>
          </p:cNvPicPr>
          <p:nvPr/>
        </p:nvPicPr>
        <p:blipFill>
          <a:blip r:embed="rId5"/>
          <a:stretch>
            <a:fillRect/>
          </a:stretch>
        </p:blipFill>
        <p:spPr>
          <a:xfrm>
            <a:off x="95702" y="155697"/>
            <a:ext cx="882366" cy="882366"/>
          </a:xfrm>
          <a:prstGeom prst="rect">
            <a:avLst/>
          </a:prstGeom>
        </p:spPr>
      </p:pic>
      <p:pic>
        <p:nvPicPr>
          <p:cNvPr id="39" name="Picture 38" descr="A close-up of a car's license plate&#10;&#10;Description automatically generated with low confidence">
            <a:extLst>
              <a:ext uri="{FF2B5EF4-FFF2-40B4-BE49-F238E27FC236}">
                <a16:creationId xmlns:a16="http://schemas.microsoft.com/office/drawing/2014/main" id="{5D54FC89-2A9A-48B2-9DDC-B6FEF8F7DABE}"/>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40" name="Picture 39" descr="Graphical user interface, text, application&#10;&#10;Description automatically generated">
            <a:extLst>
              <a:ext uri="{FF2B5EF4-FFF2-40B4-BE49-F238E27FC236}">
                <a16:creationId xmlns:a16="http://schemas.microsoft.com/office/drawing/2014/main" id="{878F224D-4371-4E28-9B95-18F02AD7BA65}"/>
              </a:ext>
            </a:extLst>
          </p:cNvPr>
          <p:cNvPicPr>
            <a:picLocks noChangeAspect="1"/>
          </p:cNvPicPr>
          <p:nvPr/>
        </p:nvPicPr>
        <p:blipFill>
          <a:blip r:embed="rId7"/>
          <a:stretch>
            <a:fillRect/>
          </a:stretch>
        </p:blipFill>
        <p:spPr>
          <a:xfrm>
            <a:off x="11272476" y="674913"/>
            <a:ext cx="811473" cy="829541"/>
          </a:xfrm>
          <a:prstGeom prst="rect">
            <a:avLst/>
          </a:prstGeom>
        </p:spPr>
      </p:pic>
      <p:sp>
        <p:nvSpPr>
          <p:cNvPr id="41" name="Title 2">
            <a:extLst>
              <a:ext uri="{FF2B5EF4-FFF2-40B4-BE49-F238E27FC236}">
                <a16:creationId xmlns:a16="http://schemas.microsoft.com/office/drawing/2014/main" id="{6BFBB339-D832-461D-A5BD-4261F101E785}"/>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00566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text, clipart&#10;&#10;Description automatically generated">
            <a:extLst>
              <a:ext uri="{FF2B5EF4-FFF2-40B4-BE49-F238E27FC236}">
                <a16:creationId xmlns:a16="http://schemas.microsoft.com/office/drawing/2014/main" id="{DDF47AEF-30B0-40E2-BC49-6722444342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64955" y="3561737"/>
            <a:ext cx="3230657" cy="2998331"/>
          </a:xfrm>
          <a:prstGeom prst="rect">
            <a:avLst/>
          </a:prstGeom>
        </p:spPr>
      </p:pic>
      <p:sp>
        <p:nvSpPr>
          <p:cNvPr id="23" name="Title 1">
            <a:extLst>
              <a:ext uri="{FF2B5EF4-FFF2-40B4-BE49-F238E27FC236}">
                <a16:creationId xmlns:a16="http://schemas.microsoft.com/office/drawing/2014/main" id="{D9DF1D16-6B8F-4A4B-A5EE-0F3F28031534}"/>
              </a:ext>
            </a:extLst>
          </p:cNvPr>
          <p:cNvSpPr txBox="1">
            <a:spLocks/>
          </p:cNvSpPr>
          <p:nvPr/>
        </p:nvSpPr>
        <p:spPr>
          <a:xfrm>
            <a:off x="1" y="2562447"/>
            <a:ext cx="12192000" cy="847029"/>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a:ln w="3175">
                  <a:noFill/>
                </a:ln>
                <a:solidFill>
                  <a:srgbClr val="000000"/>
                </a:solidFill>
                <a:effectLst/>
                <a:latin typeface="+mj-lt"/>
                <a:ea typeface="+mn-ea"/>
                <a:cs typeface="Segoe UI" pitchFamily="34" charset="0"/>
              </a:defRPr>
            </a:lvl1pPr>
          </a:lstStyle>
          <a:p>
            <a:pPr algn="ctr"/>
            <a:r>
              <a:rPr lang="pt-BR" sz="5400" dirty="0">
                <a:solidFill>
                  <a:schemeClr val="tx2">
                    <a:lumMod val="50000"/>
                  </a:schemeClr>
                </a:solidFill>
              </a:rPr>
              <a:t>Teste de conhecimento</a:t>
            </a:r>
          </a:p>
        </p:txBody>
      </p:sp>
      <p:sp>
        <p:nvSpPr>
          <p:cNvPr id="32" name="Title 2">
            <a:extLst>
              <a:ext uri="{FF2B5EF4-FFF2-40B4-BE49-F238E27FC236}">
                <a16:creationId xmlns:a16="http://schemas.microsoft.com/office/drawing/2014/main" id="{B2F0A38C-706C-446A-9415-66E89F12E6E8}"/>
              </a:ext>
            </a:extLst>
          </p:cNvPr>
          <p:cNvSpPr txBox="1">
            <a:spLocks/>
          </p:cNvSpPr>
          <p:nvPr/>
        </p:nvSpPr>
        <p:spPr>
          <a:xfrm>
            <a:off x="1040146" y="6463681"/>
            <a:ext cx="11071696"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r>
              <a:rPr lang="pt-BR" sz="2000" dirty="0">
                <a:solidFill>
                  <a:schemeClr val="bg2"/>
                </a:solidFill>
              </a:rPr>
              <a:t>www.youtube.com/canaldacloud</a:t>
            </a:r>
          </a:p>
        </p:txBody>
      </p:sp>
      <p:sp>
        <p:nvSpPr>
          <p:cNvPr id="17" name="Rectangle 16">
            <a:extLst>
              <a:ext uri="{FF2B5EF4-FFF2-40B4-BE49-F238E27FC236}">
                <a16:creationId xmlns:a16="http://schemas.microsoft.com/office/drawing/2014/main" id="{600365BA-2663-45AB-A1D7-0FADBCD23117}"/>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8" name="Picture 17" descr="A picture containing icon&#10;&#10;Description automatically generated">
            <a:extLst>
              <a:ext uri="{FF2B5EF4-FFF2-40B4-BE49-F238E27FC236}">
                <a16:creationId xmlns:a16="http://schemas.microsoft.com/office/drawing/2014/main" id="{AF4ECD31-0564-4B08-9192-688ED35F8D0A}"/>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0D04F31E-F26A-417F-8C45-BF512AF51678}"/>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20" name="Picture 19" descr="A picture containing text, sign&#10;&#10;Description automatically generated">
            <a:extLst>
              <a:ext uri="{FF2B5EF4-FFF2-40B4-BE49-F238E27FC236}">
                <a16:creationId xmlns:a16="http://schemas.microsoft.com/office/drawing/2014/main" id="{7315A4D2-2400-4CE2-AA85-804B3AC51074}"/>
              </a:ext>
            </a:extLst>
          </p:cNvPr>
          <p:cNvPicPr>
            <a:picLocks noChangeAspect="1"/>
          </p:cNvPicPr>
          <p:nvPr/>
        </p:nvPicPr>
        <p:blipFill>
          <a:blip r:embed="rId4"/>
          <a:stretch>
            <a:fillRect/>
          </a:stretch>
        </p:blipFill>
        <p:spPr>
          <a:xfrm>
            <a:off x="95702" y="155697"/>
            <a:ext cx="882366" cy="882366"/>
          </a:xfrm>
          <a:prstGeom prst="rect">
            <a:avLst/>
          </a:prstGeom>
        </p:spPr>
      </p:pic>
      <p:pic>
        <p:nvPicPr>
          <p:cNvPr id="21" name="Picture 20" descr="A close-up of a car's license plate&#10;&#10;Description automatically generated with low confidence">
            <a:extLst>
              <a:ext uri="{FF2B5EF4-FFF2-40B4-BE49-F238E27FC236}">
                <a16:creationId xmlns:a16="http://schemas.microsoft.com/office/drawing/2014/main" id="{08FE61B4-9E12-47A1-94DA-AE5730C4D3D3}"/>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5F839251-F18B-4FEE-B83F-6B7BDCC5FCB0}"/>
              </a:ext>
            </a:extLst>
          </p:cNvPr>
          <p:cNvPicPr>
            <a:picLocks noChangeAspect="1"/>
          </p:cNvPicPr>
          <p:nvPr/>
        </p:nvPicPr>
        <p:blipFill>
          <a:blip r:embed="rId6"/>
          <a:stretch>
            <a:fillRect/>
          </a:stretch>
        </p:blipFill>
        <p:spPr>
          <a:xfrm>
            <a:off x="11272476" y="674913"/>
            <a:ext cx="811473" cy="829541"/>
          </a:xfrm>
          <a:prstGeom prst="rect">
            <a:avLst/>
          </a:prstGeom>
        </p:spPr>
      </p:pic>
      <p:sp>
        <p:nvSpPr>
          <p:cNvPr id="25" name="Title 2">
            <a:extLst>
              <a:ext uri="{FF2B5EF4-FFF2-40B4-BE49-F238E27FC236}">
                <a16:creationId xmlns:a16="http://schemas.microsoft.com/office/drawing/2014/main" id="{0F9E01FE-FDCB-4608-B59A-D7DE73DA1EE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9554784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43209" y="796585"/>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das seguintes afirmações é não verdade sobre a computação em nuvem?</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473540" y="2553789"/>
            <a:ext cx="9093810" cy="3139321"/>
          </a:xfrm>
          <a:prstGeom prst="rect">
            <a:avLst/>
          </a:prstGeom>
          <a:noFill/>
        </p:spPr>
        <p:txBody>
          <a:bodyPr wrap="square">
            <a:spAutoFit/>
          </a:bodyPr>
          <a:lstStyle/>
          <a:p>
            <a:pPr marL="514350" indent="-514350">
              <a:buFont typeface="+mj-lt"/>
              <a:buAutoNum type="alphaUcPeriod"/>
            </a:pPr>
            <a:r>
              <a:rPr lang="pt-BR" sz="2200" dirty="0"/>
              <a:t>Todos os recursos de computação em nuvem geralmente são limitados a regiões geográficas específicas.</a:t>
            </a:r>
          </a:p>
          <a:p>
            <a:pPr marL="514350" indent="-514350">
              <a:buFont typeface="+mj-lt"/>
              <a:buAutoNum type="alphaUcPeriod"/>
            </a:pPr>
            <a:endParaRPr lang="pt-BR" sz="2200" dirty="0"/>
          </a:p>
          <a:p>
            <a:pPr marL="514350" indent="-514350">
              <a:buFont typeface="+mj-lt"/>
              <a:buAutoNum type="alphaUcPeriod"/>
            </a:pPr>
            <a:r>
              <a:rPr lang="pt-BR" sz="2200" dirty="0"/>
              <a:t>IaaS, PaaS e SaaS são exemplos de modelos de serviços de computação em nuvem.</a:t>
            </a:r>
          </a:p>
          <a:p>
            <a:pPr marL="514350" indent="-514350">
              <a:buFont typeface="+mj-lt"/>
              <a:buAutoNum type="alphaUcPeriod"/>
            </a:pPr>
            <a:endParaRPr lang="pt-BR" sz="2200" dirty="0"/>
          </a:p>
          <a:p>
            <a:pPr marL="514350" indent="-514350">
              <a:buFont typeface="+mj-lt"/>
              <a:buAutoNum type="alphaUcPeriod"/>
            </a:pPr>
            <a:r>
              <a:rPr lang="pt-BR" sz="2200" dirty="0"/>
              <a:t>IaaS, PaaS e SaaS são modelos comuns de serviços de computação em nuvem e são, respectivamente, infraestrutura como serviço, plataforma como serviço e software como serviço.</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133386" y="2815979"/>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83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3193" y="3429000"/>
            <a:ext cx="11341268" cy="680196"/>
          </a:xfrm>
        </p:spPr>
        <p:txBody>
          <a:bodyPr/>
          <a:lstStyle/>
          <a:p>
            <a:r>
              <a:rPr lang="pt-BR" dirty="0">
                <a:latin typeface="Segoe UI Semibold (Headings)"/>
              </a:rPr>
              <a:t>Serviços de identidade do Azure</a:t>
            </a:r>
          </a:p>
        </p:txBody>
      </p:sp>
      <p:pic>
        <p:nvPicPr>
          <p:cNvPr id="5" name="Graphic 4" descr="Crachá de funcionário">
            <a:extLst>
              <a:ext uri="{FF2B5EF4-FFF2-40B4-BE49-F238E27FC236}">
                <a16:creationId xmlns:a16="http://schemas.microsoft.com/office/drawing/2014/main" id="{1A7A3B46-B270-445B-A48D-E8FA893C5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0058" y="2729201"/>
            <a:ext cx="1256523" cy="1256523"/>
          </a:xfrm>
          <a:prstGeom prst="rect">
            <a:avLst/>
          </a:prstGeom>
        </p:spPr>
      </p:pic>
      <p:sp>
        <p:nvSpPr>
          <p:cNvPr id="4" name="Title 3">
            <a:extLst>
              <a:ext uri="{FF2B5EF4-FFF2-40B4-BE49-F238E27FC236}">
                <a16:creationId xmlns:a16="http://schemas.microsoft.com/office/drawing/2014/main" id="{19A1C3E6-300E-4F37-A64F-EA6E8CA5D02A}"/>
              </a:ext>
            </a:extLst>
          </p:cNvPr>
          <p:cNvSpPr txBox="1">
            <a:spLocks/>
          </p:cNvSpPr>
          <p:nvPr/>
        </p:nvSpPr>
        <p:spPr>
          <a:xfrm>
            <a:off x="2533193" y="2792186"/>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1</a:t>
            </a:r>
          </a:p>
        </p:txBody>
      </p:sp>
      <p:sp>
        <p:nvSpPr>
          <p:cNvPr id="6" name="Rectangle 5">
            <a:extLst>
              <a:ext uri="{FF2B5EF4-FFF2-40B4-BE49-F238E27FC236}">
                <a16:creationId xmlns:a16="http://schemas.microsoft.com/office/drawing/2014/main" id="{8A7A7A7F-92C1-466C-A1C5-B72621370B14}"/>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8E83BDA2-0D3E-4DF2-8E57-0C9C0C3BE1C4}"/>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5FDD1B89-B902-4538-AFCC-7CA4A3F5BA92}"/>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4683F201-D684-430B-A756-7CB9A5B4129C}"/>
              </a:ext>
            </a:extLst>
          </p:cNvPr>
          <p:cNvPicPr>
            <a:picLocks noChangeAspect="1"/>
          </p:cNvPicPr>
          <p:nvPr/>
        </p:nvPicPr>
        <p:blipFill>
          <a:blip r:embed="rId6"/>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4B49D93D-87A1-442E-91E3-E6B4F2348899}"/>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39E24EDF-0893-4694-B867-0454DC1C5084}"/>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8" name="Title 2">
            <a:extLst>
              <a:ext uri="{FF2B5EF4-FFF2-40B4-BE49-F238E27FC236}">
                <a16:creationId xmlns:a16="http://schemas.microsoft.com/office/drawing/2014/main" id="{617FC6EA-7179-4763-82FE-39C73F0665BC}"/>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4843344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Você precisa comprar uma conta do Azure antes de usar qualquer recurso do Azure</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473540" y="2553789"/>
            <a:ext cx="9093810" cy="1107996"/>
          </a:xfrm>
          <a:prstGeom prst="rect">
            <a:avLst/>
          </a:prstGeom>
          <a:noFill/>
        </p:spPr>
        <p:txBody>
          <a:bodyPr wrap="square">
            <a:spAutoFit/>
          </a:bodyPr>
          <a:lstStyle/>
          <a:p>
            <a:pPr marL="514350" indent="-514350">
              <a:buFont typeface="+mj-lt"/>
              <a:buAutoNum type="alphaUcPeriod"/>
            </a:pPr>
            <a:r>
              <a:rPr lang="pt-BR" sz="2200" dirty="0"/>
              <a:t>Falso</a:t>
            </a:r>
          </a:p>
          <a:p>
            <a:pPr marL="514350" indent="-514350">
              <a:buFont typeface="+mj-lt"/>
              <a:buAutoNum type="alphaUcPeriod"/>
            </a:pPr>
            <a:endParaRPr lang="pt-BR" sz="2200" dirty="0"/>
          </a:p>
          <a:p>
            <a:pPr marL="514350" indent="-514350">
              <a:buFont typeface="+mj-lt"/>
              <a:buAutoNum type="alphaUcPeriod"/>
            </a:pPr>
            <a:r>
              <a:rPr lang="pt-BR" sz="2200" dirty="0"/>
              <a:t>Verdadeiro</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95702" y="2785188"/>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6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das opções a seguir não é um tipo de computação em nuvem?</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473540" y="2553789"/>
            <a:ext cx="9093810" cy="2462213"/>
          </a:xfrm>
          <a:prstGeom prst="rect">
            <a:avLst/>
          </a:prstGeom>
          <a:noFill/>
        </p:spPr>
        <p:txBody>
          <a:bodyPr wrap="square">
            <a:spAutoFit/>
          </a:bodyPr>
          <a:lstStyle/>
          <a:p>
            <a:pPr marL="514350" indent="-514350">
              <a:buFont typeface="+mj-lt"/>
              <a:buAutoNum type="alphaUcPeriod"/>
            </a:pPr>
            <a:r>
              <a:rPr lang="pt-BR" sz="2200" dirty="0"/>
              <a:t>Nuvem híbrida</a:t>
            </a:r>
          </a:p>
          <a:p>
            <a:pPr marL="514350" indent="-514350">
              <a:buFont typeface="+mj-lt"/>
              <a:buAutoNum type="alphaUcPeriod"/>
            </a:pPr>
            <a:endParaRPr lang="pt-BR" sz="2200" dirty="0"/>
          </a:p>
          <a:p>
            <a:pPr marL="514350" indent="-514350">
              <a:buFont typeface="+mj-lt"/>
              <a:buAutoNum type="alphaUcPeriod"/>
            </a:pPr>
            <a:r>
              <a:rPr lang="pt-BR" sz="2200" dirty="0"/>
              <a:t>Nuvem privada</a:t>
            </a:r>
          </a:p>
          <a:p>
            <a:pPr marL="514350" indent="-514350">
              <a:buFont typeface="+mj-lt"/>
              <a:buAutoNum type="alphaUcPeriod"/>
            </a:pPr>
            <a:endParaRPr lang="pt-BR" sz="2200" dirty="0"/>
          </a:p>
          <a:p>
            <a:pPr marL="514350" indent="-514350">
              <a:buFont typeface="+mj-lt"/>
              <a:buAutoNum type="alphaUcPeriod"/>
            </a:pPr>
            <a:r>
              <a:rPr lang="pt-BR" sz="2200" dirty="0"/>
              <a:t>Nuvem pública</a:t>
            </a:r>
          </a:p>
          <a:p>
            <a:pPr marL="514350" indent="-514350">
              <a:buFont typeface="+mj-lt"/>
              <a:buAutoNum type="alphaUcPeriod"/>
            </a:pPr>
            <a:endParaRPr lang="pt-BR" sz="2200" dirty="0"/>
          </a:p>
          <a:p>
            <a:pPr marL="514350" indent="-514350">
              <a:buFont typeface="+mj-lt"/>
              <a:buAutoNum type="alphaUcPeriod"/>
            </a:pPr>
            <a:r>
              <a:rPr lang="pt-BR" sz="2200" dirty="0"/>
              <a:t>Nuvem distribuída</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131595" y="4763278"/>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836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das opções a seguir não é uma categoria de computação em nuvem?</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473540" y="2553789"/>
            <a:ext cx="9093810" cy="2462213"/>
          </a:xfrm>
          <a:prstGeom prst="rect">
            <a:avLst/>
          </a:prstGeom>
          <a:noFill/>
        </p:spPr>
        <p:txBody>
          <a:bodyPr wrap="square">
            <a:spAutoFit/>
          </a:bodyPr>
          <a:lstStyle/>
          <a:p>
            <a:pPr marL="514350" indent="-514350">
              <a:buFont typeface="+mj-lt"/>
              <a:buAutoNum type="alphaUcPeriod"/>
            </a:pPr>
            <a:r>
              <a:rPr lang="pt-BR" sz="2200" dirty="0"/>
              <a:t>Plataforma como serviço (PaaS)</a:t>
            </a:r>
          </a:p>
          <a:p>
            <a:pPr marL="514350" indent="-514350">
              <a:buFont typeface="+mj-lt"/>
              <a:buAutoNum type="alphaUcPeriod"/>
            </a:pPr>
            <a:endParaRPr lang="pt-BR" sz="2200" dirty="0"/>
          </a:p>
          <a:p>
            <a:pPr marL="514350" indent="-514350">
              <a:buFont typeface="+mj-lt"/>
              <a:buAutoNum type="alphaUcPeriod"/>
            </a:pPr>
            <a:r>
              <a:rPr lang="pt-BR" sz="2200" dirty="0"/>
              <a:t>Rede como serviço (NaaS)</a:t>
            </a:r>
          </a:p>
          <a:p>
            <a:pPr marL="514350" indent="-514350">
              <a:buFont typeface="+mj-lt"/>
              <a:buAutoNum type="alphaUcPeriod"/>
            </a:pPr>
            <a:endParaRPr lang="pt-BR" sz="2200" dirty="0"/>
          </a:p>
          <a:p>
            <a:pPr marL="514350" indent="-514350">
              <a:buFont typeface="+mj-lt"/>
              <a:buAutoNum type="alphaUcPeriod"/>
            </a:pPr>
            <a:r>
              <a:rPr lang="pt-BR" sz="2200" dirty="0"/>
              <a:t>Infraestrutura como serviço (IaaS)</a:t>
            </a:r>
          </a:p>
          <a:p>
            <a:pPr marL="514350" indent="-514350">
              <a:buFont typeface="+mj-lt"/>
              <a:buAutoNum type="alphaUcPeriod"/>
            </a:pPr>
            <a:endParaRPr lang="pt-BR" sz="2200" dirty="0"/>
          </a:p>
          <a:p>
            <a:pPr marL="514350" indent="-514350">
              <a:buFont typeface="+mj-lt"/>
              <a:buAutoNum type="alphaUcPeriod"/>
            </a:pPr>
            <a:r>
              <a:rPr lang="pt-BR" sz="2200" dirty="0"/>
              <a:t>Software como serviço (SaaS)</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56733" y="3429000"/>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6404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das opções a seguir não é um benefício do uso de serviços em nuvem?</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473540" y="2553789"/>
            <a:ext cx="9093810" cy="2462213"/>
          </a:xfrm>
          <a:prstGeom prst="rect">
            <a:avLst/>
          </a:prstGeom>
          <a:noFill/>
        </p:spPr>
        <p:txBody>
          <a:bodyPr wrap="square">
            <a:spAutoFit/>
          </a:bodyPr>
          <a:lstStyle/>
          <a:p>
            <a:pPr marL="514350" indent="-514350">
              <a:buFont typeface="+mj-lt"/>
              <a:buAutoNum type="alphaUcPeriod"/>
            </a:pPr>
            <a:r>
              <a:rPr lang="pt-BR" sz="2200" dirty="0"/>
              <a:t>Escalabilidade</a:t>
            </a:r>
          </a:p>
          <a:p>
            <a:pPr marL="514350" indent="-514350">
              <a:buFont typeface="+mj-lt"/>
              <a:buAutoNum type="alphaUcPeriod"/>
            </a:pPr>
            <a:endParaRPr lang="pt-BR" sz="2200" dirty="0"/>
          </a:p>
          <a:p>
            <a:pPr marL="514350" indent="-514350">
              <a:buFont typeface="+mj-lt"/>
              <a:buAutoNum type="alphaUcPeriod"/>
            </a:pPr>
            <a:r>
              <a:rPr lang="pt-BR" sz="2200" dirty="0"/>
              <a:t>Recuperação de desastres</a:t>
            </a:r>
          </a:p>
          <a:p>
            <a:pPr marL="514350" indent="-514350">
              <a:buFont typeface="+mj-lt"/>
              <a:buAutoNum type="alphaUcPeriod"/>
            </a:pPr>
            <a:endParaRPr lang="pt-BR" sz="2200" dirty="0"/>
          </a:p>
          <a:p>
            <a:pPr marL="514350" indent="-514350">
              <a:buFont typeface="+mj-lt"/>
              <a:buAutoNum type="alphaUcPeriod"/>
            </a:pPr>
            <a:r>
              <a:rPr lang="pt-BR" sz="2200" dirty="0"/>
              <a:t>Isolamento geográfico</a:t>
            </a:r>
          </a:p>
          <a:p>
            <a:pPr marL="514350" indent="-514350">
              <a:buFont typeface="+mj-lt"/>
              <a:buAutoNum type="alphaUcPeriod"/>
            </a:pPr>
            <a:endParaRPr lang="pt-BR" sz="2200" dirty="0"/>
          </a:p>
          <a:p>
            <a:pPr marL="514350" indent="-514350">
              <a:buFont typeface="+mj-lt"/>
              <a:buAutoNum type="alphaUcPeriod"/>
            </a:pPr>
            <a:r>
              <a:rPr lang="pt-BR" sz="2200" dirty="0"/>
              <a:t>Alta disponibilidade</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95702" y="4100804"/>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7225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opção de armazenamento do Azure é melhor para armazenar dados para backup e restauração, recuperação de desastres e arquivamento?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78367" y="3017558"/>
            <a:ext cx="9093810" cy="1785104"/>
          </a:xfrm>
          <a:prstGeom prst="rect">
            <a:avLst/>
          </a:prstGeom>
          <a:noFill/>
        </p:spPr>
        <p:txBody>
          <a:bodyPr wrap="square">
            <a:spAutoFit/>
          </a:bodyPr>
          <a:lstStyle/>
          <a:p>
            <a:pPr marL="514350" indent="-514350">
              <a:buFont typeface="+mj-lt"/>
              <a:buAutoNum type="alphaUcPeriod"/>
            </a:pPr>
            <a:r>
              <a:rPr lang="pt-BR" sz="2200" dirty="0"/>
              <a:t>Armazenamento de Blobs do Azure</a:t>
            </a:r>
          </a:p>
          <a:p>
            <a:pPr marL="514350" indent="-514350">
              <a:buFont typeface="+mj-lt"/>
              <a:buAutoNum type="alphaUcPeriod"/>
            </a:pPr>
            <a:endParaRPr lang="pt-BR" sz="2200" dirty="0"/>
          </a:p>
          <a:p>
            <a:pPr marL="514350" indent="-514350">
              <a:buFont typeface="+mj-lt"/>
              <a:buAutoNum type="alphaUcPeriod"/>
            </a:pPr>
            <a:r>
              <a:rPr lang="pt-BR" sz="2200" dirty="0"/>
              <a:t>Armazenamento de arquivos do Azure</a:t>
            </a:r>
          </a:p>
          <a:p>
            <a:pPr marL="514350" indent="-514350">
              <a:buFont typeface="+mj-lt"/>
              <a:buAutoNum type="alphaUcPeriod"/>
            </a:pPr>
            <a:endParaRPr lang="pt-BR" sz="2200" dirty="0"/>
          </a:p>
          <a:p>
            <a:pPr marL="514350" indent="-514350">
              <a:buFont typeface="+mj-lt"/>
              <a:buAutoNum type="alphaUcPeriod"/>
            </a:pPr>
            <a:r>
              <a:rPr lang="pt-BR" sz="2200" dirty="0"/>
              <a:t>Armazenamento em disco do Azure</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232328" y="3233057"/>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4815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Uma empresa quer construir um novo quiosque de votação para vendas a governos de todo o mundo. Quais tecnologias de IoT a empresa deve escolher para garantir o mais alto grau de segurança?</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78367" y="3017558"/>
            <a:ext cx="9093810" cy="1785104"/>
          </a:xfrm>
          <a:prstGeom prst="rect">
            <a:avLst/>
          </a:prstGeom>
          <a:noFill/>
        </p:spPr>
        <p:txBody>
          <a:bodyPr wrap="square">
            <a:spAutoFit/>
          </a:bodyPr>
          <a:lstStyle/>
          <a:p>
            <a:pPr marL="514350" indent="-514350">
              <a:buFont typeface="+mj-lt"/>
              <a:buAutoNum type="alphaUcPeriod"/>
            </a:pPr>
            <a:r>
              <a:rPr lang="pt-BR" sz="2200" dirty="0"/>
              <a:t>Hub IoT</a:t>
            </a:r>
          </a:p>
          <a:p>
            <a:pPr marL="514350" indent="-514350">
              <a:buFont typeface="+mj-lt"/>
              <a:buAutoNum type="alphaUcPeriod"/>
            </a:pPr>
            <a:endParaRPr lang="pt-BR" sz="2200" dirty="0"/>
          </a:p>
          <a:p>
            <a:pPr marL="514350" indent="-514350">
              <a:buFont typeface="+mj-lt"/>
              <a:buAutoNum type="alphaUcPeriod"/>
            </a:pPr>
            <a:r>
              <a:rPr lang="pt-BR" sz="2200" dirty="0"/>
              <a:t>IoT Central</a:t>
            </a:r>
          </a:p>
          <a:p>
            <a:pPr marL="514350" indent="-514350">
              <a:buFont typeface="+mj-lt"/>
              <a:buAutoNum type="alphaUcPeriod"/>
            </a:pPr>
            <a:endParaRPr lang="pt-BR" sz="2200" dirty="0"/>
          </a:p>
          <a:p>
            <a:pPr marL="514350" indent="-514350">
              <a:buFont typeface="+mj-lt"/>
              <a:buAutoNum type="alphaUcPeriod"/>
            </a:pPr>
            <a:r>
              <a:rPr lang="pt-BR" sz="2200" dirty="0"/>
              <a:t>Azure Sphere</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232328" y="4567335"/>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7750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Um invasor pode derrubar seu site enviando um grande volume de tráfego de rede para seus servidores. Qual serviço do Azure pode ajudar as empresas a proteger sua instância do App Service desse tipo de ataque?</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78367" y="3017558"/>
            <a:ext cx="9093810" cy="1785104"/>
          </a:xfrm>
          <a:prstGeom prst="rect">
            <a:avLst/>
          </a:prstGeom>
          <a:noFill/>
        </p:spPr>
        <p:txBody>
          <a:bodyPr wrap="square">
            <a:spAutoFit/>
          </a:bodyPr>
          <a:lstStyle/>
          <a:p>
            <a:pPr marL="514350" indent="-514350">
              <a:buFont typeface="+mj-lt"/>
              <a:buAutoNum type="alphaUcPeriod"/>
            </a:pPr>
            <a:r>
              <a:rPr lang="pt-BR" sz="2200" dirty="0"/>
              <a:t>Firewall do Azure</a:t>
            </a:r>
          </a:p>
          <a:p>
            <a:pPr marL="514350" indent="-514350">
              <a:buFont typeface="+mj-lt"/>
              <a:buAutoNum type="alphaUcPeriod"/>
            </a:pPr>
            <a:endParaRPr lang="pt-BR" sz="2200" dirty="0"/>
          </a:p>
          <a:p>
            <a:pPr marL="514350" indent="-514350">
              <a:buFont typeface="+mj-lt"/>
              <a:buAutoNum type="alphaUcPeriod"/>
            </a:pPr>
            <a:r>
              <a:rPr lang="pt-BR" sz="2200" dirty="0"/>
              <a:t>Grupos de segurança de rede</a:t>
            </a:r>
          </a:p>
          <a:p>
            <a:pPr marL="514350" indent="-514350">
              <a:buFont typeface="+mj-lt"/>
              <a:buAutoNum type="alphaUcPeriod"/>
            </a:pPr>
            <a:endParaRPr lang="pt-BR" sz="2200" dirty="0"/>
          </a:p>
          <a:p>
            <a:pPr marL="514350" indent="-514350">
              <a:buFont typeface="+mj-lt"/>
              <a:buAutoNum type="alphaUcPeriod"/>
            </a:pPr>
            <a:r>
              <a:rPr lang="pt-BR" sz="2200" dirty="0"/>
              <a:t>Proteção contra DDoS do Azure</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232328" y="4567335"/>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478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Como o departamento de TI pode reduzir o número de vezes que os usuários devem se autenticar para acessar vários aplicativos?</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78367" y="3017558"/>
            <a:ext cx="9093810" cy="1785104"/>
          </a:xfrm>
          <a:prstGeom prst="rect">
            <a:avLst/>
          </a:prstGeom>
          <a:noFill/>
        </p:spPr>
        <p:txBody>
          <a:bodyPr wrap="square">
            <a:spAutoFit/>
          </a:bodyPr>
          <a:lstStyle/>
          <a:p>
            <a:pPr marL="514350" indent="-514350">
              <a:buFont typeface="+mj-lt"/>
              <a:buAutoNum type="alphaUcPeriod"/>
            </a:pPr>
            <a:r>
              <a:rPr lang="pt-BR" sz="2200" dirty="0"/>
              <a:t>SSO</a:t>
            </a:r>
          </a:p>
          <a:p>
            <a:pPr marL="514350" indent="-514350">
              <a:buFont typeface="+mj-lt"/>
              <a:buAutoNum type="alphaUcPeriod"/>
            </a:pPr>
            <a:endParaRPr lang="pt-BR" sz="2200" dirty="0"/>
          </a:p>
          <a:p>
            <a:pPr marL="514350" indent="-514350">
              <a:buFont typeface="+mj-lt"/>
              <a:buAutoNum type="alphaUcPeriod"/>
            </a:pPr>
            <a:r>
              <a:rPr lang="pt-BR" sz="2200" dirty="0"/>
              <a:t>Acesso condicional</a:t>
            </a:r>
          </a:p>
          <a:p>
            <a:pPr marL="514350" indent="-514350">
              <a:buFont typeface="+mj-lt"/>
              <a:buAutoNum type="alphaUcPeriod"/>
            </a:pPr>
            <a:endParaRPr lang="pt-BR" sz="2200" dirty="0"/>
          </a:p>
          <a:p>
            <a:pPr marL="514350" indent="-514350">
              <a:buFont typeface="+mj-lt"/>
              <a:buAutoNum type="alphaUcPeriod"/>
            </a:pPr>
            <a:r>
              <a:rPr lang="pt-BR" sz="2200" dirty="0"/>
              <a:t>Autenticação multifator</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232328" y="3233057"/>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84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08968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Qual é a maneira mais eficiente de uma equipe de teste economizar custos em máquinas virtuais nos finais de semana, quando os testadores não estão trabalhando?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78367" y="3017558"/>
            <a:ext cx="9093810" cy="2462213"/>
          </a:xfrm>
          <a:prstGeom prst="rect">
            <a:avLst/>
          </a:prstGeom>
          <a:noFill/>
        </p:spPr>
        <p:txBody>
          <a:bodyPr wrap="square">
            <a:spAutoFit/>
          </a:bodyPr>
          <a:lstStyle/>
          <a:p>
            <a:pPr marL="514350" indent="-514350">
              <a:buFont typeface="+mj-lt"/>
              <a:buAutoNum type="alphaUcPeriod"/>
            </a:pPr>
            <a:r>
              <a:rPr lang="pt-BR" sz="2200" dirty="0"/>
              <a:t>Exclua as máquinas virtuais antes do fim de semana e crie um novo conjunto na semana seguinte.</a:t>
            </a:r>
          </a:p>
          <a:p>
            <a:pPr marL="514350" indent="-514350">
              <a:buFont typeface="+mj-lt"/>
              <a:buAutoNum type="alphaUcPeriod"/>
            </a:pPr>
            <a:endParaRPr lang="pt-BR" sz="2200" dirty="0"/>
          </a:p>
          <a:p>
            <a:pPr marL="514350" indent="-514350">
              <a:buFont typeface="+mj-lt"/>
              <a:buAutoNum type="alphaUcPeriod"/>
            </a:pPr>
            <a:r>
              <a:rPr lang="pt-BR" sz="2200" dirty="0"/>
              <a:t>Desaloque máquinas virtuais quando não estiverem em uso.</a:t>
            </a:r>
          </a:p>
          <a:p>
            <a:pPr marL="514350" indent="-514350">
              <a:buFont typeface="+mj-lt"/>
              <a:buAutoNum type="alphaUcPeriod"/>
            </a:pPr>
            <a:endParaRPr lang="pt-BR" sz="2200" dirty="0"/>
          </a:p>
          <a:p>
            <a:pPr marL="514350" indent="-514350">
              <a:buFont typeface="+mj-lt"/>
              <a:buAutoNum type="alphaUcPeriod"/>
            </a:pPr>
            <a:r>
              <a:rPr lang="pt-BR" sz="2200" dirty="0"/>
              <a:t>Apenas deixe tudo correr. O Azure cobra apenas pelo tempo de CPU que você usa.</a:t>
            </a:r>
            <a:endParaRPr lang="en-US" sz="22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232328" y="4259424"/>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16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7ED1-6F06-4635-89F7-64580C5F9588}"/>
              </a:ext>
            </a:extLst>
          </p:cNvPr>
          <p:cNvSpPr txBox="1">
            <a:spLocks noGrp="1"/>
          </p:cNvSpPr>
          <p:nvPr>
            <p:ph type="title" idx="4294967295"/>
          </p:nvPr>
        </p:nvSpPr>
        <p:spPr>
          <a:xfrm>
            <a:off x="0" y="-628650"/>
            <a:ext cx="2084388" cy="628650"/>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pt-BR" sz="2400" b="0" i="0" u="none" strike="noStrike" cap="none" normalizeH="0" baseline="0" noProof="0">
                <a:ln>
                  <a:noFill/>
                </a:ln>
                <a:solidFill>
                  <a:schemeClr val="bg1"/>
                </a:solidFill>
                <a:uLnTx/>
                <a:uFillTx/>
                <a:latin typeface="+mn-lt"/>
                <a:ea typeface="+mn-ea"/>
                <a:cs typeface="+mn-cs"/>
              </a:rPr>
              <a:t>Slide de encerramento</a:t>
            </a:r>
          </a:p>
        </p:txBody>
      </p:sp>
      <p:sp>
        <p:nvSpPr>
          <p:cNvPr id="3" name="Title 1">
            <a:extLst>
              <a:ext uri="{FF2B5EF4-FFF2-40B4-BE49-F238E27FC236}">
                <a16:creationId xmlns:a16="http://schemas.microsoft.com/office/drawing/2014/main" id="{F44B857B-DBE6-46FC-BD77-EF1534C7CBE9}"/>
              </a:ext>
            </a:extLst>
          </p:cNvPr>
          <p:cNvSpPr txBox="1">
            <a:spLocks/>
          </p:cNvSpPr>
          <p:nvPr/>
        </p:nvSpPr>
        <p:spPr>
          <a:xfrm>
            <a:off x="3623018" y="2487621"/>
            <a:ext cx="4426623" cy="862913"/>
          </a:xfrm>
          <a:prstGeom prst="rect">
            <a:avLst/>
          </a:prstGeom>
        </p:spPr>
        <p:txBody>
          <a:bodyPr wrap="square"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algn="ctr"/>
            <a:r>
              <a:rPr lang="pt-BR" sz="5000" dirty="0">
                <a:solidFill>
                  <a:schemeClr val="tx2">
                    <a:lumMod val="50000"/>
                  </a:schemeClr>
                </a:solidFill>
              </a:rPr>
              <a:t>Obrigado!</a:t>
            </a:r>
          </a:p>
        </p:txBody>
      </p:sp>
      <p:sp>
        <p:nvSpPr>
          <p:cNvPr id="5" name="TextBox 4">
            <a:extLst>
              <a:ext uri="{FF2B5EF4-FFF2-40B4-BE49-F238E27FC236}">
                <a16:creationId xmlns:a16="http://schemas.microsoft.com/office/drawing/2014/main" id="{B133020F-69C9-4666-A823-C0EEE4CE9B65}"/>
              </a:ext>
            </a:extLst>
          </p:cNvPr>
          <p:cNvSpPr txBox="1"/>
          <p:nvPr/>
        </p:nvSpPr>
        <p:spPr>
          <a:xfrm>
            <a:off x="7744956" y="4796945"/>
            <a:ext cx="2964696" cy="553998"/>
          </a:xfrm>
          <a:prstGeom prst="rect">
            <a:avLst/>
          </a:prstGeom>
          <a:noFill/>
        </p:spPr>
        <p:txBody>
          <a:bodyPr wrap="square">
            <a:spAutoFit/>
          </a:bodyPr>
          <a:lstStyle/>
          <a:p>
            <a:r>
              <a:rPr lang="pt-BR" sz="3000" dirty="0">
                <a:latin typeface="Segoe UI Semibold (Headings)"/>
              </a:rPr>
              <a:t>/canaldacloud</a:t>
            </a:r>
          </a:p>
        </p:txBody>
      </p:sp>
      <p:pic>
        <p:nvPicPr>
          <p:cNvPr id="6" name="Picture 5" descr="Icon&#10;&#10;Description automatically generated">
            <a:extLst>
              <a:ext uri="{FF2B5EF4-FFF2-40B4-BE49-F238E27FC236}">
                <a16:creationId xmlns:a16="http://schemas.microsoft.com/office/drawing/2014/main" id="{4EBDDA77-E746-4EA2-AD1D-365AA572C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1176" y="5284353"/>
            <a:ext cx="841957" cy="841957"/>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46EB8F7-E107-49B7-9CA9-0044B2AA9A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6845" y="3176567"/>
            <a:ext cx="841957" cy="628650"/>
          </a:xfrm>
          <a:prstGeom prst="rect">
            <a:avLst/>
          </a:prstGeom>
        </p:spPr>
      </p:pic>
      <p:pic>
        <p:nvPicPr>
          <p:cNvPr id="9" name="Picture 8">
            <a:extLst>
              <a:ext uri="{FF2B5EF4-FFF2-40B4-BE49-F238E27FC236}">
                <a16:creationId xmlns:a16="http://schemas.microsoft.com/office/drawing/2014/main" id="{F8355ED2-3FFB-4A15-AA95-A4BEFA7107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3470" y="4231987"/>
            <a:ext cx="841957" cy="841957"/>
          </a:xfrm>
          <a:prstGeom prst="rect">
            <a:avLst/>
          </a:prstGeom>
        </p:spPr>
      </p:pic>
      <p:pic>
        <p:nvPicPr>
          <p:cNvPr id="11" name="Picture 10">
            <a:extLst>
              <a:ext uri="{FF2B5EF4-FFF2-40B4-BE49-F238E27FC236}">
                <a16:creationId xmlns:a16="http://schemas.microsoft.com/office/drawing/2014/main" id="{9394F673-4DA6-4768-9989-FA53223D6B68}"/>
              </a:ext>
            </a:extLst>
          </p:cNvPr>
          <p:cNvPicPr>
            <a:picLocks noChangeAspect="1"/>
          </p:cNvPicPr>
          <p:nvPr/>
        </p:nvPicPr>
        <p:blipFill>
          <a:blip r:embed="rId5"/>
          <a:stretch>
            <a:fillRect/>
          </a:stretch>
        </p:blipFill>
        <p:spPr>
          <a:xfrm>
            <a:off x="10251036" y="4344765"/>
            <a:ext cx="1940963" cy="2125106"/>
          </a:xfrm>
          <a:prstGeom prst="rect">
            <a:avLst/>
          </a:prstGeom>
        </p:spPr>
      </p:pic>
      <p:sp>
        <p:nvSpPr>
          <p:cNvPr id="26" name="Title 2">
            <a:extLst>
              <a:ext uri="{FF2B5EF4-FFF2-40B4-BE49-F238E27FC236}">
                <a16:creationId xmlns:a16="http://schemas.microsoft.com/office/drawing/2014/main" id="{388BA6EA-B821-4A27-A267-B594E1F33225}"/>
              </a:ext>
            </a:extLst>
          </p:cNvPr>
          <p:cNvSpPr txBox="1">
            <a:spLocks/>
          </p:cNvSpPr>
          <p:nvPr/>
        </p:nvSpPr>
        <p:spPr>
          <a:xfrm>
            <a:off x="159488" y="6463681"/>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r>
              <a:rPr lang="pt-BR" sz="2000" dirty="0">
                <a:solidFill>
                  <a:schemeClr val="bg2"/>
                </a:solidFill>
              </a:rPr>
              <a:t>www.youtube.com/canaldacloud</a:t>
            </a:r>
          </a:p>
        </p:txBody>
      </p:sp>
      <p:pic>
        <p:nvPicPr>
          <p:cNvPr id="12" name="Picture 11" descr="A picture containing text, sign&#10;&#10;Description automatically generated">
            <a:extLst>
              <a:ext uri="{FF2B5EF4-FFF2-40B4-BE49-F238E27FC236}">
                <a16:creationId xmlns:a16="http://schemas.microsoft.com/office/drawing/2014/main" id="{0AF41BC0-B4CE-4E77-A893-05147273F81D}"/>
              </a:ext>
            </a:extLst>
          </p:cNvPr>
          <p:cNvPicPr>
            <a:picLocks noChangeAspect="1"/>
          </p:cNvPicPr>
          <p:nvPr/>
        </p:nvPicPr>
        <p:blipFill>
          <a:blip r:embed="rId6"/>
          <a:stretch>
            <a:fillRect/>
          </a:stretch>
        </p:blipFill>
        <p:spPr>
          <a:xfrm>
            <a:off x="188840" y="619102"/>
            <a:ext cx="2159926" cy="2159926"/>
          </a:xfrm>
          <a:prstGeom prst="rect">
            <a:avLst/>
          </a:prstGeom>
        </p:spPr>
      </p:pic>
      <p:sp>
        <p:nvSpPr>
          <p:cNvPr id="19" name="Rectangle 18">
            <a:extLst>
              <a:ext uri="{FF2B5EF4-FFF2-40B4-BE49-F238E27FC236}">
                <a16:creationId xmlns:a16="http://schemas.microsoft.com/office/drawing/2014/main" id="{799F80E9-B624-4AEF-A097-87C4A981F7DB}"/>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20" name="Picture 19" descr="A picture containing icon&#10;&#10;Description automatically generated">
            <a:extLst>
              <a:ext uri="{FF2B5EF4-FFF2-40B4-BE49-F238E27FC236}">
                <a16:creationId xmlns:a16="http://schemas.microsoft.com/office/drawing/2014/main" id="{3029A71E-E59D-40DD-BB94-23A80E5EBECD}"/>
              </a:ext>
            </a:extLst>
          </p:cNvPr>
          <p:cNvPicPr>
            <a:picLocks noChangeAspect="1"/>
          </p:cNvPicPr>
          <p:nvPr/>
        </p:nvPicPr>
        <p:blipFill rotWithShape="1">
          <a:blip r:embed="rId7"/>
          <a:srcRect t="2416"/>
          <a:stretch/>
        </p:blipFill>
        <p:spPr>
          <a:xfrm rot="5400000">
            <a:off x="3541340" y="-2474849"/>
            <a:ext cx="6183086" cy="1111823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8904A61A-8612-4625-82F9-E0A5136B1A97}"/>
              </a:ext>
            </a:extLst>
          </p:cNvPr>
          <p:cNvPicPr>
            <a:picLocks noChangeAspect="1"/>
          </p:cNvPicPr>
          <p:nvPr/>
        </p:nvPicPr>
        <p:blipFill rotWithShape="1">
          <a:blip r:embed="rId7"/>
          <a:srcRect t="1884"/>
          <a:stretch/>
        </p:blipFill>
        <p:spPr>
          <a:xfrm rot="16200000">
            <a:off x="1538729" y="1605434"/>
            <a:ext cx="3718433" cy="6801394"/>
          </a:xfrm>
          <a:prstGeom prst="rect">
            <a:avLst/>
          </a:prstGeom>
        </p:spPr>
      </p:pic>
      <p:pic>
        <p:nvPicPr>
          <p:cNvPr id="22" name="Picture 21" descr="A close-up of a car's license plate&#10;&#10;Description automatically generated with low confidence">
            <a:extLst>
              <a:ext uri="{FF2B5EF4-FFF2-40B4-BE49-F238E27FC236}">
                <a16:creationId xmlns:a16="http://schemas.microsoft.com/office/drawing/2014/main" id="{226541A9-55DF-42CE-8DEF-D3D90881304B}"/>
              </a:ext>
            </a:extLst>
          </p:cNvPr>
          <p:cNvPicPr>
            <a:picLocks noChangeAspect="1"/>
          </p:cNvPicPr>
          <p:nvPr/>
        </p:nvPicPr>
        <p:blipFill>
          <a:blip r:embed="rId8"/>
          <a:stretch>
            <a:fillRect/>
          </a:stretch>
        </p:blipFill>
        <p:spPr>
          <a:xfrm>
            <a:off x="11146660" y="-7277"/>
            <a:ext cx="1045340" cy="1045340"/>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743592B6-5DD6-4D31-8A6D-121F4D901B97}"/>
              </a:ext>
            </a:extLst>
          </p:cNvPr>
          <p:cNvPicPr>
            <a:picLocks noChangeAspect="1"/>
          </p:cNvPicPr>
          <p:nvPr/>
        </p:nvPicPr>
        <p:blipFill>
          <a:blip r:embed="rId9"/>
          <a:stretch>
            <a:fillRect/>
          </a:stretch>
        </p:blipFill>
        <p:spPr>
          <a:xfrm>
            <a:off x="11272476" y="674913"/>
            <a:ext cx="811473" cy="829541"/>
          </a:xfrm>
          <a:prstGeom prst="rect">
            <a:avLst/>
          </a:prstGeom>
        </p:spPr>
      </p:pic>
      <p:sp>
        <p:nvSpPr>
          <p:cNvPr id="30" name="Title 2">
            <a:extLst>
              <a:ext uri="{FF2B5EF4-FFF2-40B4-BE49-F238E27FC236}">
                <a16:creationId xmlns:a16="http://schemas.microsoft.com/office/drawing/2014/main" id="{989019A6-18D9-49F3-AE34-9845B92D1384}"/>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pic>
        <p:nvPicPr>
          <p:cNvPr id="14" name="Picture 13" descr="Icon&#10;&#10;Description automatically generated">
            <a:extLst>
              <a:ext uri="{FF2B5EF4-FFF2-40B4-BE49-F238E27FC236}">
                <a16:creationId xmlns:a16="http://schemas.microsoft.com/office/drawing/2014/main" id="{6AC8D40B-0FF9-4AD3-8713-1978B66C4C32}"/>
              </a:ext>
            </a:extLst>
          </p:cNvPr>
          <p:cNvPicPr>
            <a:picLocks noChangeAspect="1"/>
          </p:cNvPicPr>
          <p:nvPr/>
        </p:nvPicPr>
        <p:blipFill>
          <a:blip r:embed="rId10"/>
          <a:stretch>
            <a:fillRect/>
          </a:stretch>
        </p:blipFill>
        <p:spPr>
          <a:xfrm>
            <a:off x="2711512" y="3681816"/>
            <a:ext cx="841957" cy="841957"/>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80B0769E-12CF-4B95-B933-C277844120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045" y="4796945"/>
            <a:ext cx="841957" cy="841957"/>
          </a:xfrm>
          <a:prstGeom prst="rect">
            <a:avLst/>
          </a:prstGeom>
        </p:spPr>
      </p:pic>
    </p:spTree>
    <p:extLst>
      <p:ext uri="{BB962C8B-B14F-4D97-AF65-F5344CB8AC3E}">
        <p14:creationId xmlns:p14="http://schemas.microsoft.com/office/powerpoint/2010/main" val="11469951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50732" y="729089"/>
            <a:ext cx="11341268" cy="680196"/>
          </a:xfrm>
        </p:spPr>
        <p:txBody>
          <a:bodyPr/>
          <a:lstStyle/>
          <a:p>
            <a:pPr algn="ctr"/>
            <a:r>
              <a:rPr lang="pt-BR" noProof="0" dirty="0"/>
              <a:t>Comparar autenticação e autorização</a:t>
            </a:r>
          </a:p>
        </p:txBody>
      </p:sp>
      <p:sp>
        <p:nvSpPr>
          <p:cNvPr id="2" name="Text Placeholder 5">
            <a:extLst>
              <a:ext uri="{FF2B5EF4-FFF2-40B4-BE49-F238E27FC236}">
                <a16:creationId xmlns:a16="http://schemas.microsoft.com/office/drawing/2014/main" id="{97F5B1E7-513F-4A42-B351-EEDF394D6D38}"/>
              </a:ext>
            </a:extLst>
          </p:cNvPr>
          <p:cNvSpPr txBox="1">
            <a:spLocks/>
          </p:cNvSpPr>
          <p:nvPr/>
        </p:nvSpPr>
        <p:spPr>
          <a:xfrm>
            <a:off x="761999" y="1431891"/>
            <a:ext cx="5165903" cy="28069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400" dirty="0">
                <a:latin typeface="+mj-lt"/>
              </a:rPr>
              <a:t>Autenticação</a:t>
            </a:r>
          </a:p>
          <a:p>
            <a:r>
              <a:rPr lang="pt-BR" sz="2400" dirty="0">
                <a:latin typeface="+mn-lt"/>
              </a:rPr>
              <a:t>Identifica a pessoa ou serviço buscando acesso a um recurso. </a:t>
            </a:r>
          </a:p>
          <a:p>
            <a:r>
              <a:rPr lang="pt-BR" sz="2400" dirty="0">
                <a:latin typeface="+mn-lt"/>
              </a:rPr>
              <a:t>Solicita credenciais de acesso legítimo.</a:t>
            </a:r>
          </a:p>
          <a:p>
            <a:r>
              <a:rPr lang="pt-BR" sz="2400" dirty="0">
                <a:latin typeface="+mn-lt"/>
              </a:rPr>
              <a:t>Base para criar princípios de identid-ade e controle de acesso seguros.</a:t>
            </a:r>
          </a:p>
        </p:txBody>
      </p:sp>
      <p:grpSp>
        <p:nvGrpSpPr>
          <p:cNvPr id="13" name="Group 12" descr="Gráfico de fluxo de uma pessoa mostrando sua ID, eles correspondem, então a pessoa é autenticada. ">
            <a:extLst>
              <a:ext uri="{FF2B5EF4-FFF2-40B4-BE49-F238E27FC236}">
                <a16:creationId xmlns:a16="http://schemas.microsoft.com/office/drawing/2014/main" id="{B9887FB4-F28E-4EFD-8A5D-712CBDFB9C96}"/>
              </a:ext>
            </a:extLst>
          </p:cNvPr>
          <p:cNvGrpSpPr/>
          <p:nvPr/>
        </p:nvGrpSpPr>
        <p:grpSpPr>
          <a:xfrm>
            <a:off x="660636" y="4366650"/>
            <a:ext cx="5025275" cy="914400"/>
            <a:chOff x="354814" y="4943861"/>
            <a:chExt cx="5025275" cy="914400"/>
          </a:xfrm>
        </p:grpSpPr>
        <p:pic>
          <p:nvPicPr>
            <p:cNvPr id="11" name="Graphic 10" descr="Estudante">
              <a:extLst>
                <a:ext uri="{FF2B5EF4-FFF2-40B4-BE49-F238E27FC236}">
                  <a16:creationId xmlns:a16="http://schemas.microsoft.com/office/drawing/2014/main" id="{47CB9A1D-A9E7-4C4B-BEBB-34B2F33810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16" name="Graphic 15" descr="Mais">
              <a:extLst>
                <a:ext uri="{FF2B5EF4-FFF2-40B4-BE49-F238E27FC236}">
                  <a16:creationId xmlns:a16="http://schemas.microsoft.com/office/drawing/2014/main" id="{A53AE700-42A1-48D0-925E-C07576A404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12" name="Picture 11" descr="Pequeno cartão com foto e linhas representando um documento de identidade emitido e verificado pelo governo.">
              <a:extLst>
                <a:ext uri="{FF2B5EF4-FFF2-40B4-BE49-F238E27FC236}">
                  <a16:creationId xmlns:a16="http://schemas.microsoft.com/office/drawing/2014/main" id="{B35857FA-CC30-41EA-8738-CC9B7EC927B0}"/>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14" name="Graphic 13" descr="Seta para a direita">
              <a:extLst>
                <a:ext uri="{FF2B5EF4-FFF2-40B4-BE49-F238E27FC236}">
                  <a16:creationId xmlns:a16="http://schemas.microsoft.com/office/drawing/2014/main" id="{CB5DEC6F-08B2-4872-9687-11419147E9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9" name="Graphic 8" descr="Marca de Proteção">
              <a:extLst>
                <a:ext uri="{FF2B5EF4-FFF2-40B4-BE49-F238E27FC236}">
                  <a16:creationId xmlns:a16="http://schemas.microsoft.com/office/drawing/2014/main" id="{A0FDD84F-1C24-497A-83EC-6D74DC441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cxnSp>
        <p:nvCxnSpPr>
          <p:cNvPr id="20" name="Straight Connector 19">
            <a:extLst>
              <a:ext uri="{FF2B5EF4-FFF2-40B4-BE49-F238E27FC236}">
                <a16:creationId xmlns:a16="http://schemas.microsoft.com/office/drawing/2014/main" id="{14059192-ACD1-44C5-9557-65C1F400F129}"/>
              </a:ext>
              <a:ext uri="{C183D7F6-B498-43B3-948B-1728B52AA6E4}">
                <adec:decorative xmlns:adec="http://schemas.microsoft.com/office/drawing/2017/decorative" val="1"/>
              </a:ext>
            </a:extLst>
          </p:cNvPr>
          <p:cNvCxnSpPr/>
          <p:nvPr/>
        </p:nvCxnSpPr>
        <p:spPr>
          <a:xfrm>
            <a:off x="6089277" y="1364777"/>
            <a:ext cx="0" cy="4501549"/>
          </a:xfrm>
          <a:prstGeom prst="line">
            <a:avLst/>
          </a:prstGeom>
          <a:ln w="19050">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5">
            <a:extLst>
              <a:ext uri="{FF2B5EF4-FFF2-40B4-BE49-F238E27FC236}">
                <a16:creationId xmlns:a16="http://schemas.microsoft.com/office/drawing/2014/main" id="{3371E70A-8F0C-499A-8E4A-49ADAB1DFDA6}"/>
              </a:ext>
            </a:extLst>
          </p:cNvPr>
          <p:cNvSpPr txBox="1">
            <a:spLocks/>
          </p:cNvSpPr>
          <p:nvPr/>
        </p:nvSpPr>
        <p:spPr>
          <a:xfrm>
            <a:off x="6396150" y="1434608"/>
            <a:ext cx="4852875" cy="273305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400" dirty="0">
                <a:latin typeface="+mj-lt"/>
              </a:rPr>
              <a:t>Autorização</a:t>
            </a:r>
          </a:p>
          <a:p>
            <a:r>
              <a:rPr lang="pt-BR" sz="2400" dirty="0">
                <a:latin typeface="+mn-lt"/>
              </a:rPr>
              <a:t>Determina o nível de acesso de uma pessoa ou serviço autenticado.</a:t>
            </a:r>
          </a:p>
          <a:p>
            <a:r>
              <a:rPr lang="pt-BR" sz="2400" dirty="0">
                <a:latin typeface="+mn-lt"/>
              </a:rPr>
              <a:t>Define quais dados eles podem acessar e o que podem fazer com eles.</a:t>
            </a:r>
          </a:p>
        </p:txBody>
      </p:sp>
      <p:grpSp>
        <p:nvGrpSpPr>
          <p:cNvPr id="15" name="Group 14" descr="Usuário autenticado verificado em relação a uma lista de usuários que podem entrar em um servidor. O nome não consta, então a autorização é negada.">
            <a:extLst>
              <a:ext uri="{FF2B5EF4-FFF2-40B4-BE49-F238E27FC236}">
                <a16:creationId xmlns:a16="http://schemas.microsoft.com/office/drawing/2014/main" id="{418970A6-FEC6-4BCD-82AD-5AE365EDB7F8}"/>
              </a:ext>
            </a:extLst>
          </p:cNvPr>
          <p:cNvGrpSpPr/>
          <p:nvPr/>
        </p:nvGrpSpPr>
        <p:grpSpPr>
          <a:xfrm>
            <a:off x="6582640" y="4366650"/>
            <a:ext cx="5004227" cy="914400"/>
            <a:chOff x="6578628" y="4915100"/>
            <a:chExt cx="5004227" cy="914400"/>
          </a:xfrm>
        </p:grpSpPr>
        <p:pic>
          <p:nvPicPr>
            <p:cNvPr id="21" name="Picture 20" descr="Pequeno cartão com foto e linhas representando um documento de identidade emitido e verificado pelo governo.">
              <a:extLst>
                <a:ext uri="{FF2B5EF4-FFF2-40B4-BE49-F238E27FC236}">
                  <a16:creationId xmlns:a16="http://schemas.microsoft.com/office/drawing/2014/main" id="{951C5866-95FC-46CC-8B13-159F4F5CB16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3" name="Graphic 32" descr="Mais">
              <a:extLst>
                <a:ext uri="{FF2B5EF4-FFF2-40B4-BE49-F238E27FC236}">
                  <a16:creationId xmlns:a16="http://schemas.microsoft.com/office/drawing/2014/main" id="{6F841F11-F48E-44C4-B827-B85E3B8B5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23" name="Graphic 22" descr="Lista">
              <a:extLst>
                <a:ext uri="{FF2B5EF4-FFF2-40B4-BE49-F238E27FC236}">
                  <a16:creationId xmlns:a16="http://schemas.microsoft.com/office/drawing/2014/main" id="{1B4DF5CC-E7A7-461E-B981-DBF6BFF47A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35" name="Graphic 34" descr="Marca em formato de X vermelho.">
              <a:extLst>
                <a:ext uri="{FF2B5EF4-FFF2-40B4-BE49-F238E27FC236}">
                  <a16:creationId xmlns:a16="http://schemas.microsoft.com/office/drawing/2014/main" id="{2F70204D-2FC5-4864-B55C-BCC9FCC629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25" name="Graphic 24" descr="Seta para a direita">
              <a:extLst>
                <a:ext uri="{FF2B5EF4-FFF2-40B4-BE49-F238E27FC236}">
                  <a16:creationId xmlns:a16="http://schemas.microsoft.com/office/drawing/2014/main" id="{FE5D44A6-0A91-425E-9C94-0172BA449F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27" name="Graphic 26" descr="Porta fechada">
              <a:extLst>
                <a:ext uri="{FF2B5EF4-FFF2-40B4-BE49-F238E27FC236}">
                  <a16:creationId xmlns:a16="http://schemas.microsoft.com/office/drawing/2014/main" id="{9AFCCCF8-ABD0-4333-BF0E-0444BFAE52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29" name="Graphic 28" descr="Marca em formato de X vermelho.">
              <a:extLst>
                <a:ext uri="{FF2B5EF4-FFF2-40B4-BE49-F238E27FC236}">
                  <a16:creationId xmlns:a16="http://schemas.microsoft.com/office/drawing/2014/main" id="{18F38F83-EB4D-49D3-925A-AD07FB251E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sp>
        <p:nvSpPr>
          <p:cNvPr id="24" name="Rectangle 23">
            <a:extLst>
              <a:ext uri="{FF2B5EF4-FFF2-40B4-BE49-F238E27FC236}">
                <a16:creationId xmlns:a16="http://schemas.microsoft.com/office/drawing/2014/main" id="{74206B90-9D7A-493F-A1AC-B1B40639FD8E}"/>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26" name="Picture 25" descr="A picture containing icon&#10;&#10;Description automatically generated">
            <a:extLst>
              <a:ext uri="{FF2B5EF4-FFF2-40B4-BE49-F238E27FC236}">
                <a16:creationId xmlns:a16="http://schemas.microsoft.com/office/drawing/2014/main" id="{F16317E5-247F-4941-8230-12F2B7EE2A5B}"/>
              </a:ext>
            </a:extLst>
          </p:cNvPr>
          <p:cNvPicPr>
            <a:picLocks noChangeAspect="1"/>
          </p:cNvPicPr>
          <p:nvPr/>
        </p:nvPicPr>
        <p:blipFill rotWithShape="1">
          <a:blip r:embed="rId20"/>
          <a:srcRect t="2416"/>
          <a:stretch/>
        </p:blipFill>
        <p:spPr>
          <a:xfrm rot="5400000">
            <a:off x="3541341" y="-2467572"/>
            <a:ext cx="6183086" cy="11118231"/>
          </a:xfrm>
          <a:prstGeom prst="rect">
            <a:avLst/>
          </a:prstGeom>
        </p:spPr>
      </p:pic>
      <p:pic>
        <p:nvPicPr>
          <p:cNvPr id="28" name="Picture 27" descr="A picture containing icon&#10;&#10;Description automatically generated">
            <a:extLst>
              <a:ext uri="{FF2B5EF4-FFF2-40B4-BE49-F238E27FC236}">
                <a16:creationId xmlns:a16="http://schemas.microsoft.com/office/drawing/2014/main" id="{1496C1BE-DE0A-4DE6-94CA-9B3CFC9B6684}"/>
              </a:ext>
            </a:extLst>
          </p:cNvPr>
          <p:cNvPicPr>
            <a:picLocks noChangeAspect="1"/>
          </p:cNvPicPr>
          <p:nvPr/>
        </p:nvPicPr>
        <p:blipFill rotWithShape="1">
          <a:blip r:embed="rId20"/>
          <a:srcRect t="1884"/>
          <a:stretch/>
        </p:blipFill>
        <p:spPr>
          <a:xfrm rot="16200000">
            <a:off x="1541480" y="1598086"/>
            <a:ext cx="3718433" cy="6801394"/>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0609410E-FE31-43DA-AE19-78FCB27BD5DC}"/>
              </a:ext>
            </a:extLst>
          </p:cNvPr>
          <p:cNvPicPr>
            <a:picLocks noChangeAspect="1"/>
          </p:cNvPicPr>
          <p:nvPr/>
        </p:nvPicPr>
        <p:blipFill>
          <a:blip r:embed="rId21"/>
          <a:stretch>
            <a:fillRect/>
          </a:stretch>
        </p:blipFill>
        <p:spPr>
          <a:xfrm>
            <a:off x="95702" y="155697"/>
            <a:ext cx="882366" cy="882366"/>
          </a:xfrm>
          <a:prstGeom prst="rect">
            <a:avLst/>
          </a:prstGeom>
        </p:spPr>
      </p:pic>
      <p:pic>
        <p:nvPicPr>
          <p:cNvPr id="31" name="Picture 30" descr="A close-up of a car's license plate&#10;&#10;Description automatically generated with low confidence">
            <a:extLst>
              <a:ext uri="{FF2B5EF4-FFF2-40B4-BE49-F238E27FC236}">
                <a16:creationId xmlns:a16="http://schemas.microsoft.com/office/drawing/2014/main" id="{18CB331F-7C99-4462-8971-106EDFA29F91}"/>
              </a:ext>
            </a:extLst>
          </p:cNvPr>
          <p:cNvPicPr>
            <a:picLocks noChangeAspect="1"/>
          </p:cNvPicPr>
          <p:nvPr/>
        </p:nvPicPr>
        <p:blipFill>
          <a:blip r:embed="rId22"/>
          <a:stretch>
            <a:fillRect/>
          </a:stretch>
        </p:blipFill>
        <p:spPr>
          <a:xfrm>
            <a:off x="11146660" y="-7277"/>
            <a:ext cx="1045340" cy="10453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A07A7F5A-1E67-4B5C-AE8B-A80BCDF663B6}"/>
              </a:ext>
            </a:extLst>
          </p:cNvPr>
          <p:cNvPicPr>
            <a:picLocks noChangeAspect="1"/>
          </p:cNvPicPr>
          <p:nvPr/>
        </p:nvPicPr>
        <p:blipFill>
          <a:blip r:embed="rId23"/>
          <a:stretch>
            <a:fillRect/>
          </a:stretch>
        </p:blipFill>
        <p:spPr>
          <a:xfrm>
            <a:off x="11272476" y="674913"/>
            <a:ext cx="811473" cy="829541"/>
          </a:xfrm>
          <a:prstGeom prst="rect">
            <a:avLst/>
          </a:prstGeom>
        </p:spPr>
      </p:pic>
      <p:sp>
        <p:nvSpPr>
          <p:cNvPr id="34" name="Title 2">
            <a:extLst>
              <a:ext uri="{FF2B5EF4-FFF2-40B4-BE49-F238E27FC236}">
                <a16:creationId xmlns:a16="http://schemas.microsoft.com/office/drawing/2014/main" id="{3DEF7025-F802-426C-8581-FE10F933E553}"/>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561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50732" y="776977"/>
            <a:ext cx="10160168" cy="680196"/>
          </a:xfrm>
        </p:spPr>
        <p:txBody>
          <a:bodyPr/>
          <a:lstStyle/>
          <a:p>
            <a:pPr algn="ctr"/>
            <a:r>
              <a:rPr lang="pt-BR" dirty="0"/>
              <a:t>Autenticação multifator do Azure</a:t>
            </a:r>
          </a:p>
        </p:txBody>
      </p:sp>
      <p:sp>
        <p:nvSpPr>
          <p:cNvPr id="6" name="Text Placeholder 5"/>
          <p:cNvSpPr>
            <a:spLocks noGrp="1"/>
          </p:cNvSpPr>
          <p:nvPr>
            <p:ph sz="quarter" idx="10"/>
          </p:nvPr>
        </p:nvSpPr>
        <p:spPr>
          <a:xfrm>
            <a:off x="749216" y="1930262"/>
            <a:ext cx="10363200" cy="1420902"/>
          </a:xfrm>
        </p:spPr>
        <p:txBody>
          <a:bodyPr/>
          <a:lstStyle/>
          <a:p>
            <a:pPr marL="0" indent="0">
              <a:buNone/>
            </a:pPr>
            <a:r>
              <a:rPr lang="pt-BR" sz="2400" dirty="0">
                <a:latin typeface="+mn-lt"/>
              </a:rPr>
              <a:t>Fornece segurança adicional para as identidades, exigindo dois ou mais elementos para autenticação completa. </a:t>
            </a:r>
          </a:p>
          <a:p>
            <a:pPr marL="457200" lvl="1" indent="-457200">
              <a:buFont typeface="Arial" panose="020B0604020202020204" pitchFamily="34" charset="0"/>
              <a:buChar char="•"/>
            </a:pPr>
            <a:r>
              <a:rPr lang="pt-BR" sz="2400" dirty="0">
                <a:cs typeface="Segoe UI Semilight" pitchFamily="34" charset="0"/>
              </a:rPr>
              <a:t>Algo que você sabe   </a:t>
            </a:r>
            <a:r>
              <a:rPr lang="pt-BR" sz="1800" dirty="0">
                <a:cs typeface="Segoe UI Semilight" pitchFamily="34" charset="0"/>
                <a:sym typeface="Wingdings" panose="05000000000000000000" pitchFamily="2" charset="2"/>
              </a:rPr>
              <a:t></a:t>
            </a:r>
            <a:r>
              <a:rPr lang="pt-BR" sz="2400" dirty="0"/>
              <a:t>   </a:t>
            </a:r>
            <a:r>
              <a:rPr lang="pt-BR" sz="2400" dirty="0">
                <a:cs typeface="Segoe UI Semilight" pitchFamily="34" charset="0"/>
              </a:rPr>
              <a:t>Algo que você tem   </a:t>
            </a:r>
            <a:r>
              <a:rPr lang="pt-BR" sz="1800" dirty="0">
                <a:cs typeface="Segoe UI Semilight" pitchFamily="34" charset="0"/>
                <a:sym typeface="Wingdings" panose="05000000000000000000" pitchFamily="2" charset="2"/>
              </a:rPr>
              <a:t></a:t>
            </a:r>
            <a:r>
              <a:rPr lang="pt-BR" dirty="0"/>
              <a:t>   </a:t>
            </a:r>
            <a:r>
              <a:rPr lang="pt-BR" sz="2400" dirty="0">
                <a:cs typeface="Segoe UI Semilight" pitchFamily="34" charset="0"/>
              </a:rPr>
              <a:t>Algo que você é</a:t>
            </a:r>
          </a:p>
        </p:txBody>
      </p:sp>
      <p:pic>
        <p:nvPicPr>
          <p:cNvPr id="3" name="Picture 2" descr="Imagem de uma tela de entrada de nome de usuário e senha, celular, chave USB, cartão inteligente, imagem que representa vários tipos de autenticação biométrica e um certificado, todos em uma linha, representando como eles podem ser agrupados para fornecer MFA">
            <a:extLst>
              <a:ext uri="{FF2B5EF4-FFF2-40B4-BE49-F238E27FC236}">
                <a16:creationId xmlns:a16="http://schemas.microsoft.com/office/drawing/2014/main" id="{9BF9CC26-404C-4BDF-84AF-4B9DB2CC7694}"/>
              </a:ext>
            </a:extLst>
          </p:cNvPr>
          <p:cNvPicPr>
            <a:picLocks noChangeAspect="1"/>
          </p:cNvPicPr>
          <p:nvPr/>
        </p:nvPicPr>
        <p:blipFill>
          <a:blip r:embed="rId3"/>
          <a:srcRect/>
          <a:stretch/>
        </p:blipFill>
        <p:spPr>
          <a:xfrm>
            <a:off x="1067710" y="3646439"/>
            <a:ext cx="9738333" cy="2434584"/>
          </a:xfrm>
          <a:prstGeom prst="rect">
            <a:avLst/>
          </a:prstGeom>
        </p:spPr>
      </p:pic>
      <p:sp>
        <p:nvSpPr>
          <p:cNvPr id="5" name="Rectangle 4">
            <a:extLst>
              <a:ext uri="{FF2B5EF4-FFF2-40B4-BE49-F238E27FC236}">
                <a16:creationId xmlns:a16="http://schemas.microsoft.com/office/drawing/2014/main" id="{1CA878F1-BAEB-434B-B99E-7670C8C1166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EF537A04-05B2-413D-B29F-CC4F6EC75FF6}"/>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445F5182-A75C-4E69-8033-1745A90FE2CE}"/>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0E9D6307-AD17-4BC6-B6EB-EE6D061A4933}"/>
              </a:ext>
            </a:extLst>
          </p:cNvPr>
          <p:cNvPicPr>
            <a:picLocks noChangeAspect="1"/>
          </p:cNvPicPr>
          <p:nvPr/>
        </p:nvPicPr>
        <p:blipFill>
          <a:blip r:embed="rId5"/>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4C977040-5263-4C6D-A9F5-A16A480B7B6B}"/>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82C687F4-4EA4-47E4-B867-E9F16E4C4C94}"/>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49C2F765-27B6-4A46-8456-31454BB1B540}"/>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1888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89001" y="716294"/>
            <a:ext cx="10064749" cy="680196"/>
          </a:xfrm>
        </p:spPr>
        <p:txBody>
          <a:bodyPr/>
          <a:lstStyle/>
          <a:p>
            <a:pPr algn="ctr"/>
            <a:r>
              <a:rPr lang="pt-BR" noProof="0" dirty="0"/>
              <a:t>Azure Active Directory (AAD):</a:t>
            </a:r>
          </a:p>
        </p:txBody>
      </p:sp>
      <p:sp>
        <p:nvSpPr>
          <p:cNvPr id="6" name="Text Placeholder 5"/>
          <p:cNvSpPr>
            <a:spLocks noGrp="1"/>
          </p:cNvSpPr>
          <p:nvPr>
            <p:ph sz="quarter" idx="10"/>
          </p:nvPr>
        </p:nvSpPr>
        <p:spPr>
          <a:xfrm>
            <a:off x="889001" y="1425724"/>
            <a:ext cx="10870910" cy="4278094"/>
          </a:xfrm>
        </p:spPr>
        <p:txBody>
          <a:bodyPr/>
          <a:lstStyle/>
          <a:p>
            <a:pPr marL="0" indent="0">
              <a:buNone/>
            </a:pPr>
            <a:r>
              <a:rPr lang="pt-BR" dirty="0"/>
              <a:t>O </a:t>
            </a:r>
            <a:r>
              <a:rPr lang="pt-BR" noProof="0" dirty="0">
                <a:latin typeface="+mj-lt"/>
              </a:rPr>
              <a:t>Azure Active Directory</a:t>
            </a:r>
            <a:r>
              <a:rPr lang="pt-BR" dirty="0">
                <a:latin typeface="+mj-lt"/>
              </a:rPr>
              <a:t> (AAD) </a:t>
            </a:r>
            <a:r>
              <a:rPr lang="pt-BR" dirty="0">
                <a:latin typeface="+mn-lt"/>
              </a:rPr>
              <a:t>é o serviço de gerenciamento de acesso e identidade baseado em nuvem do </a:t>
            </a:r>
            <a:r>
              <a:rPr lang="pt-BR" noProof="0" dirty="0">
                <a:latin typeface="+mn-lt"/>
              </a:rPr>
              <a:t>Microsoft Azure. </a:t>
            </a:r>
          </a:p>
          <a:p>
            <a:pPr marL="457200" lvl="1" indent="-457200">
              <a:buFont typeface="Arial" panose="020B0604020202020204" pitchFamily="34" charset="0"/>
              <a:buChar char="•"/>
            </a:pPr>
            <a:r>
              <a:rPr lang="pt-BR" sz="2400" noProof="0" dirty="0">
                <a:latin typeface="Segoe UI" panose="020B0502040204020203" pitchFamily="34" charset="0"/>
                <a:cs typeface="Segoe UI" panose="020B0502040204020203" pitchFamily="34" charset="0"/>
              </a:rPr>
              <a:t>Autenticação (credenciais dos funcionários para </a:t>
            </a:r>
            <a:br>
              <a:rPr lang="pt-BR" sz="2400" noProof="0" dirty="0">
                <a:latin typeface="Segoe UI" panose="020B0502040204020203" pitchFamily="34" charset="0"/>
                <a:cs typeface="Segoe UI" panose="020B0502040204020203" pitchFamily="34" charset="0"/>
              </a:rPr>
            </a:br>
            <a:r>
              <a:rPr lang="pt-BR" sz="2400" noProof="0" dirty="0">
                <a:latin typeface="Segoe UI" panose="020B0502040204020203" pitchFamily="34" charset="0"/>
                <a:cs typeface="Segoe UI" panose="020B0502040204020203" pitchFamily="34" charset="0"/>
              </a:rPr>
              <a:t>acessar os recursos).</a:t>
            </a:r>
          </a:p>
          <a:p>
            <a:pPr marL="457200" lvl="1" indent="-457200">
              <a:buFont typeface="Arial" panose="020B0604020202020204" pitchFamily="34" charset="0"/>
              <a:buChar char="•"/>
            </a:pPr>
            <a:r>
              <a:rPr lang="pt-BR" sz="2400" noProof="0" dirty="0">
                <a:latin typeface="Segoe UI" panose="020B0502040204020203" pitchFamily="34" charset="0"/>
                <a:cs typeface="Segoe UI" panose="020B0502040204020203" pitchFamily="34" charset="0"/>
              </a:rPr>
              <a:t>Logon único (SSO)</a:t>
            </a:r>
          </a:p>
          <a:p>
            <a:pPr marL="457200" lvl="1" indent="-457200">
              <a:buFont typeface="Arial" panose="020B0604020202020204" pitchFamily="34" charset="0"/>
              <a:buChar char="•"/>
            </a:pPr>
            <a:r>
              <a:rPr lang="pt-BR" sz="2400" noProof="0" dirty="0">
                <a:latin typeface="Segoe UI" panose="020B0502040204020203" pitchFamily="34" charset="0"/>
                <a:cs typeface="Segoe UI" panose="020B0502040204020203" pitchFamily="34" charset="0"/>
              </a:rPr>
              <a:t>Gerenciamento de aplicativos.</a:t>
            </a:r>
          </a:p>
          <a:p>
            <a:pPr marL="457200" lvl="1" indent="-457200">
              <a:buFont typeface="Arial" panose="020B0604020202020204" pitchFamily="34" charset="0"/>
              <a:buChar char="•"/>
            </a:pPr>
            <a:r>
              <a:rPr lang="pt-BR" sz="2400" dirty="0">
                <a:latin typeface="Segoe UI" panose="020B0502040204020203" pitchFamily="34" charset="0"/>
                <a:cs typeface="Segoe UI" panose="020B0502040204020203" pitchFamily="34" charset="0"/>
              </a:rPr>
              <a:t>Entre empresas (B2B).</a:t>
            </a:r>
          </a:p>
          <a:p>
            <a:pPr marL="457200" lvl="1" indent="-457200">
              <a:buFont typeface="Arial" panose="020B0604020202020204" pitchFamily="34" charset="0"/>
              <a:buChar char="•"/>
            </a:pPr>
            <a:r>
              <a:rPr lang="pt-BR" sz="2400" dirty="0">
                <a:latin typeface="Segoe UI" panose="020B0502040204020203" pitchFamily="34" charset="0"/>
                <a:cs typeface="Segoe UI" panose="020B0502040204020203" pitchFamily="34" charset="0"/>
              </a:rPr>
              <a:t>Serviços de identidade entre empresa e cliente (B2C).</a:t>
            </a:r>
          </a:p>
          <a:p>
            <a:pPr marL="457200" lvl="1" indent="-457200">
              <a:buFont typeface="Arial" panose="020B0604020202020204" pitchFamily="34" charset="0"/>
              <a:buChar char="•"/>
            </a:pPr>
            <a:r>
              <a:rPr lang="pt-BR" sz="2400" dirty="0">
                <a:latin typeface="Segoe UI" panose="020B0502040204020203" pitchFamily="34" charset="0"/>
                <a:cs typeface="Segoe UI" panose="020B0502040204020203" pitchFamily="34" charset="0"/>
              </a:rPr>
              <a:t>Gerenciamento de dispositivos.</a:t>
            </a:r>
          </a:p>
        </p:txBody>
      </p:sp>
      <p:pic>
        <p:nvPicPr>
          <p:cNvPr id="4" name="Graphic 3">
            <a:extLst>
              <a:ext uri="{FF2B5EF4-FFF2-40B4-BE49-F238E27FC236}">
                <a16:creationId xmlns:a16="http://schemas.microsoft.com/office/drawing/2014/main" id="{DB71D5F0-DCBF-40B0-A1B9-44C8A0392C3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4588" y="2886075"/>
            <a:ext cx="2448411" cy="2448411"/>
          </a:xfrm>
          <a:prstGeom prst="rect">
            <a:avLst/>
          </a:prstGeom>
        </p:spPr>
      </p:pic>
      <p:sp>
        <p:nvSpPr>
          <p:cNvPr id="5" name="Rectangle 4">
            <a:extLst>
              <a:ext uri="{FF2B5EF4-FFF2-40B4-BE49-F238E27FC236}">
                <a16:creationId xmlns:a16="http://schemas.microsoft.com/office/drawing/2014/main" id="{B5CE5366-D64D-4A19-A084-A16DF7CD0E6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31A91D1B-CD6C-40FE-A580-FD97AC9B9C68}"/>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C474C939-AC1F-447F-8744-7C9E917E378D}"/>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E95D375E-C3DC-4A92-8F03-98913FA8F586}"/>
              </a:ext>
            </a:extLst>
          </p:cNvPr>
          <p:cNvPicPr>
            <a:picLocks noChangeAspect="1"/>
          </p:cNvPicPr>
          <p:nvPr/>
        </p:nvPicPr>
        <p:blipFill>
          <a:blip r:embed="rId6"/>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FFE94041-FBB4-49E8-A5E0-23284563DD09}"/>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A4F0939-E459-4B20-8D22-AE7E708759D7}"/>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063F031A-DCC7-4B2A-A69A-E2465020333D}"/>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E2BD-73C3-43B5-875D-8BBE9DADF55C}"/>
              </a:ext>
            </a:extLst>
          </p:cNvPr>
          <p:cNvSpPr>
            <a:spLocks noGrp="1"/>
          </p:cNvSpPr>
          <p:nvPr>
            <p:ph type="title"/>
          </p:nvPr>
        </p:nvSpPr>
        <p:spPr>
          <a:xfrm>
            <a:off x="850732" y="678955"/>
            <a:ext cx="10328154" cy="680196"/>
          </a:xfrm>
        </p:spPr>
        <p:txBody>
          <a:bodyPr/>
          <a:lstStyle/>
          <a:p>
            <a:pPr algn="ctr"/>
            <a:r>
              <a:rPr lang="pt-BR" dirty="0"/>
              <a:t>Acesso condicional</a:t>
            </a:r>
          </a:p>
        </p:txBody>
      </p:sp>
      <p:sp>
        <p:nvSpPr>
          <p:cNvPr id="3" name="Text Placeholder 2">
            <a:extLst>
              <a:ext uri="{FF2B5EF4-FFF2-40B4-BE49-F238E27FC236}">
                <a16:creationId xmlns:a16="http://schemas.microsoft.com/office/drawing/2014/main" id="{0A6BACA5-09F0-48F5-9C1C-9C5C15FBFFA2}"/>
              </a:ext>
            </a:extLst>
          </p:cNvPr>
          <p:cNvSpPr>
            <a:spLocks noGrp="1"/>
          </p:cNvSpPr>
          <p:nvPr>
            <p:ph sz="quarter" idx="10"/>
          </p:nvPr>
        </p:nvSpPr>
        <p:spPr>
          <a:xfrm>
            <a:off x="809626" y="1618822"/>
            <a:ext cx="10264486" cy="4560223"/>
          </a:xfrm>
        </p:spPr>
        <p:txBody>
          <a:bodyPr/>
          <a:lstStyle/>
          <a:p>
            <a:r>
              <a:rPr lang="pt-BR" dirty="0"/>
              <a:t>O</a:t>
            </a:r>
            <a:r>
              <a:rPr lang="pt-BR" dirty="0">
                <a:latin typeface="+mj-lt"/>
              </a:rPr>
              <a:t> Acesso Condicional</a:t>
            </a:r>
            <a:r>
              <a:rPr lang="pt-BR" b="1" dirty="0">
                <a:latin typeface="+mn-lt"/>
              </a:rPr>
              <a:t> </a:t>
            </a:r>
            <a:r>
              <a:rPr lang="pt-BR" dirty="0">
                <a:latin typeface="+mn-lt"/>
              </a:rPr>
              <a:t>é usado pelo Azure Active Directory para reunir sinais, tomar decisões e impor políticas organizacionais.</a:t>
            </a:r>
          </a:p>
          <a:p>
            <a:endParaRPr lang="en-US" sz="1000" dirty="0">
              <a:latin typeface="+mn-lt"/>
            </a:endParaRPr>
          </a:p>
          <a:p>
            <a:pPr marL="342900" indent="-342900">
              <a:buFont typeface="Arial" panose="020B0604020202020204" pitchFamily="34" charset="0"/>
              <a:buChar char="•"/>
            </a:pPr>
            <a:r>
              <a:rPr lang="pt-BR" dirty="0">
                <a:latin typeface="+mn-lt"/>
              </a:rPr>
              <a:t>Associação de usuários </a:t>
            </a:r>
            <a:br>
              <a:rPr lang="pt-BR" dirty="0">
                <a:latin typeface="+mn-lt"/>
              </a:rPr>
            </a:br>
            <a:r>
              <a:rPr lang="pt-BR" dirty="0">
                <a:latin typeface="+mn-lt"/>
              </a:rPr>
              <a:t>ou grupos</a:t>
            </a:r>
          </a:p>
          <a:p>
            <a:pPr marL="342900" indent="-342900">
              <a:buFont typeface="Arial" panose="020B0604020202020204" pitchFamily="34" charset="0"/>
              <a:buChar char="•"/>
            </a:pPr>
            <a:r>
              <a:rPr lang="pt-BR" dirty="0">
                <a:latin typeface="+mn-lt"/>
              </a:rPr>
              <a:t>Localização do IP</a:t>
            </a:r>
          </a:p>
          <a:p>
            <a:pPr marL="342900" indent="-342900">
              <a:buFont typeface="Arial" panose="020B0604020202020204" pitchFamily="34" charset="0"/>
              <a:buChar char="•"/>
            </a:pPr>
            <a:r>
              <a:rPr lang="pt-BR" dirty="0">
                <a:latin typeface="+mn-lt"/>
              </a:rPr>
              <a:t>Dispositivo</a:t>
            </a:r>
          </a:p>
          <a:p>
            <a:pPr marL="342900" indent="-342900">
              <a:buFont typeface="Arial" panose="020B0604020202020204" pitchFamily="34" charset="0"/>
              <a:buChar char="•"/>
            </a:pPr>
            <a:r>
              <a:rPr lang="pt-BR" dirty="0">
                <a:latin typeface="+mn-lt"/>
              </a:rPr>
              <a:t>Aplicativo</a:t>
            </a:r>
          </a:p>
          <a:p>
            <a:pPr marL="342900" indent="-342900">
              <a:buFont typeface="Arial" panose="020B0604020202020204" pitchFamily="34" charset="0"/>
              <a:buChar char="•"/>
            </a:pPr>
            <a:r>
              <a:rPr lang="pt-BR" dirty="0">
                <a:latin typeface="+mn-lt"/>
              </a:rPr>
              <a:t>Detecção de risco</a:t>
            </a:r>
          </a:p>
          <a:p>
            <a:pPr marL="342900" indent="-342900">
              <a:buFont typeface="Arial" panose="020B0604020202020204" pitchFamily="34" charset="0"/>
              <a:buChar char="•"/>
            </a:pPr>
            <a:endParaRPr lang="en-US" dirty="0">
              <a:latin typeface="+mn-lt"/>
            </a:endParaRPr>
          </a:p>
        </p:txBody>
      </p:sp>
      <p:pic>
        <p:nvPicPr>
          <p:cNvPr id="1026" name="Picture 2" descr="Fluxo de processo de acesso condicional conceitual">
            <a:extLst>
              <a:ext uri="{FF2B5EF4-FFF2-40B4-BE49-F238E27FC236}">
                <a16:creationId xmlns:a16="http://schemas.microsoft.com/office/drawing/2014/main" id="{6FDF6F99-1844-4452-A659-3B2270C8D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815" y="3197073"/>
            <a:ext cx="6944071" cy="28200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21DA324-7A5E-4BDB-8923-F8DC3038B1C6}"/>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6" name="Picture 5" descr="A picture containing icon&#10;&#10;Description automatically generated">
            <a:extLst>
              <a:ext uri="{FF2B5EF4-FFF2-40B4-BE49-F238E27FC236}">
                <a16:creationId xmlns:a16="http://schemas.microsoft.com/office/drawing/2014/main" id="{24EFDB25-2EC1-400E-9D11-3B4266012ED5}"/>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B2BAD105-599F-44C7-B46B-C27DDA950044}"/>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67D76C68-0BA8-4E96-A14E-787526F5AEC7}"/>
              </a:ext>
            </a:extLst>
          </p:cNvPr>
          <p:cNvPicPr>
            <a:picLocks noChangeAspect="1"/>
          </p:cNvPicPr>
          <p:nvPr/>
        </p:nvPicPr>
        <p:blipFill>
          <a:blip r:embed="rId5"/>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C26C0FC7-2AA5-419E-B234-8904D9787B11}"/>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F31C442-EBBF-4FAA-A4C5-0D964436E759}"/>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2C4A37C8-DE6B-4159-958D-03A8B22808C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8557434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870EFD5-807F-43FA-A4A2-0D91C00533D8}"/>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19" name="Title 2">
            <a:extLst>
              <a:ext uri="{FF2B5EF4-FFF2-40B4-BE49-F238E27FC236}">
                <a16:creationId xmlns:a16="http://schemas.microsoft.com/office/drawing/2014/main" id="{06387485-6551-4974-847C-79C9D19F83E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2" name="Title 1"/>
          <p:cNvSpPr>
            <a:spLocks noGrp="1"/>
          </p:cNvSpPr>
          <p:nvPr>
            <p:ph type="title"/>
          </p:nvPr>
        </p:nvSpPr>
        <p:spPr>
          <a:xfrm>
            <a:off x="2561768" y="3428999"/>
            <a:ext cx="11341268" cy="680196"/>
          </a:xfrm>
        </p:spPr>
        <p:txBody>
          <a:bodyPr/>
          <a:lstStyle/>
          <a:p>
            <a:r>
              <a:rPr lang="pt-BR" dirty="0">
                <a:latin typeface="Segoe UI Semibold (Headings)"/>
              </a:rPr>
              <a:t>Recursos de governança do Azure</a:t>
            </a:r>
          </a:p>
        </p:txBody>
      </p:sp>
      <p:pic>
        <p:nvPicPr>
          <p:cNvPr id="5" name="Graphic 4" descr="Círculos com setas">
            <a:extLst>
              <a:ext uri="{FF2B5EF4-FFF2-40B4-BE49-F238E27FC236}">
                <a16:creationId xmlns:a16="http://schemas.microsoft.com/office/drawing/2014/main" id="{EC9D315F-83DF-43F5-9E3F-F21AE7D13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2207" y="2769218"/>
            <a:ext cx="1319561" cy="1319561"/>
          </a:xfrm>
          <a:prstGeom prst="rect">
            <a:avLst/>
          </a:prstGeom>
        </p:spPr>
      </p:pic>
      <p:sp>
        <p:nvSpPr>
          <p:cNvPr id="12" name="Title 3">
            <a:extLst>
              <a:ext uri="{FF2B5EF4-FFF2-40B4-BE49-F238E27FC236}">
                <a16:creationId xmlns:a16="http://schemas.microsoft.com/office/drawing/2014/main" id="{5F22B61C-E368-47A2-AE37-94F95F20C77D}"/>
              </a:ext>
            </a:extLst>
          </p:cNvPr>
          <p:cNvSpPr txBox="1">
            <a:spLocks/>
          </p:cNvSpPr>
          <p:nvPr/>
        </p:nvSpPr>
        <p:spPr>
          <a:xfrm>
            <a:off x="2533193" y="2792186"/>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2</a:t>
            </a:r>
          </a:p>
        </p:txBody>
      </p:sp>
      <p:pic>
        <p:nvPicPr>
          <p:cNvPr id="13" name="Picture 12" descr="A picture containing icon&#10;&#10;Description automatically generated">
            <a:extLst>
              <a:ext uri="{FF2B5EF4-FFF2-40B4-BE49-F238E27FC236}">
                <a16:creationId xmlns:a16="http://schemas.microsoft.com/office/drawing/2014/main" id="{4D7A2B77-16B5-4A24-A0C9-27142F59917A}"/>
              </a:ext>
            </a:extLst>
          </p:cNvPr>
          <p:cNvPicPr>
            <a:picLocks noChangeAspect="1"/>
          </p:cNvPicPr>
          <p:nvPr/>
        </p:nvPicPr>
        <p:blipFill rotWithShape="1">
          <a:blip r:embed="rId5"/>
          <a:srcRect t="2416"/>
          <a:stretch/>
        </p:blipFill>
        <p:spPr>
          <a:xfrm rot="5400000">
            <a:off x="3541341" y="-2467571"/>
            <a:ext cx="6183086" cy="1111823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029F4C04-50BC-4F5C-B9CE-BC855F273638}"/>
              </a:ext>
            </a:extLst>
          </p:cNvPr>
          <p:cNvPicPr>
            <a:picLocks noChangeAspect="1"/>
          </p:cNvPicPr>
          <p:nvPr/>
        </p:nvPicPr>
        <p:blipFill rotWithShape="1">
          <a:blip r:embed="rId5"/>
          <a:srcRect t="1884"/>
          <a:stretch/>
        </p:blipFill>
        <p:spPr>
          <a:xfrm rot="16200000">
            <a:off x="1541482" y="1598082"/>
            <a:ext cx="3718433" cy="6801394"/>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19172167-E7CE-45BE-957A-789F436E2D0C}"/>
              </a:ext>
            </a:extLst>
          </p:cNvPr>
          <p:cNvPicPr>
            <a:picLocks noChangeAspect="1"/>
          </p:cNvPicPr>
          <p:nvPr/>
        </p:nvPicPr>
        <p:blipFill>
          <a:blip r:embed="rId6"/>
          <a:stretch>
            <a:fillRect/>
          </a:stretch>
        </p:blipFill>
        <p:spPr>
          <a:xfrm>
            <a:off x="95702" y="155697"/>
            <a:ext cx="882366" cy="882366"/>
          </a:xfrm>
          <a:prstGeom prst="rect">
            <a:avLst/>
          </a:prstGeom>
        </p:spPr>
      </p:pic>
      <p:pic>
        <p:nvPicPr>
          <p:cNvPr id="16" name="Picture 15" descr="A close-up of a car's license plate&#10;&#10;Description automatically generated with low confidence">
            <a:extLst>
              <a:ext uri="{FF2B5EF4-FFF2-40B4-BE49-F238E27FC236}">
                <a16:creationId xmlns:a16="http://schemas.microsoft.com/office/drawing/2014/main" id="{2501E5E1-9DAE-4986-A8C4-D97B8CD3F00D}"/>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F8ADF71-B89D-403E-ADE6-06E68A48128B}"/>
              </a:ext>
            </a:extLst>
          </p:cNvPr>
          <p:cNvPicPr>
            <a:picLocks noChangeAspect="1"/>
          </p:cNvPicPr>
          <p:nvPr/>
        </p:nvPicPr>
        <p:blipFill>
          <a:blip r:embed="rId8"/>
          <a:stretch>
            <a:fillRect/>
          </a:stretch>
        </p:blipFill>
        <p:spPr>
          <a:xfrm>
            <a:off x="11272476" y="674913"/>
            <a:ext cx="811473" cy="829541"/>
          </a:xfrm>
          <a:prstGeom prst="rect">
            <a:avLst/>
          </a:prstGeom>
        </p:spPr>
      </p:pic>
    </p:spTree>
    <p:extLst>
      <p:ext uri="{BB962C8B-B14F-4D97-AF65-F5344CB8AC3E}">
        <p14:creationId xmlns:p14="http://schemas.microsoft.com/office/powerpoint/2010/main" val="442354244"/>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6" ma:contentTypeDescription="Create a new document." ma:contentTypeScope="" ma:versionID="d10da16756ea923870ae2deb524579bc">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b6b9ea322e60814eb61348a7c2360d68"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EB18D7-F987-4105-A2B5-C80ECAD9319A}">
  <ds:schemaRefs>
    <ds:schemaRef ds:uri="http://schemas.microsoft.com/sharepoint/v3/contenttype/forms"/>
  </ds:schemaRefs>
</ds:datastoreItem>
</file>

<file path=customXml/itemProps2.xml><?xml version="1.0" encoding="utf-8"?>
<ds:datastoreItem xmlns:ds="http://schemas.openxmlformats.org/officeDocument/2006/customXml" ds:itemID="{3852F1F0-4A20-4DF6-A9E4-5B1EAE25BD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565DAA-DA7D-47ED-ACE4-5E12F489D149}">
  <ds:schemaRefs>
    <ds:schemaRef ds:uri="6656ffad-92b0-4efb-bc78-5d5af2c7fd93"/>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http://purl.org/dc/dcmitype/"/>
    <ds:schemaRef ds:uri="http://schemas.microsoft.com/office/infopath/2007/PartnerControls"/>
    <ds:schemaRef ds:uri="e7cc3f53-dbdf-4ffb-90f1-33d3d1806439"/>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16-9_Illustration_2018_Cloud_011</Template>
  <TotalTime>0</TotalTime>
  <Words>7502</Words>
  <Application>Microsoft Office PowerPoint</Application>
  <PresentationFormat>Widescreen</PresentationFormat>
  <Paragraphs>734</Paragraphs>
  <Slides>49</Slides>
  <Notes>47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Calibri</vt:lpstr>
      <vt:lpstr>Segoe UI</vt:lpstr>
      <vt:lpstr>Segoe UI Light</vt:lpstr>
      <vt:lpstr>Segoe UI Semibold</vt:lpstr>
      <vt:lpstr>Segoe UI Semibold (Headings)</vt:lpstr>
      <vt:lpstr>Segoe UI Semilight</vt:lpstr>
      <vt:lpstr>Wingdings</vt:lpstr>
      <vt:lpstr>WHITE TEMPLATE</vt:lpstr>
      <vt:lpstr>Microsoft Power Platform Template</vt:lpstr>
      <vt:lpstr>PowerPoint Presentation</vt:lpstr>
      <vt:lpstr>Episódio 5:  Identidade, governança, privacidade e conformidade e Preço e ciclo de vida do Azure</vt:lpstr>
      <vt:lpstr>Agenda</vt:lpstr>
      <vt:lpstr>Serviços de identidade do Azure</vt:lpstr>
      <vt:lpstr>Comparar autenticação e autorização</vt:lpstr>
      <vt:lpstr>Autenticação multifator do Azure</vt:lpstr>
      <vt:lpstr>Azure Active Directory (AAD):</vt:lpstr>
      <vt:lpstr>Acesso condicional</vt:lpstr>
      <vt:lpstr>Recursos de governança do Azure</vt:lpstr>
      <vt:lpstr>RBAC (controle de acesso baseado em função)</vt:lpstr>
      <vt:lpstr>Bloqueios de recursos</vt:lpstr>
      <vt:lpstr>Marcas</vt:lpstr>
      <vt:lpstr>Azure Policy</vt:lpstr>
      <vt:lpstr>Azure Blueprints</vt:lpstr>
      <vt:lpstr>Cloud Adoption Framework</vt:lpstr>
      <vt:lpstr>Privacidade e conformidade no Azure</vt:lpstr>
      <vt:lpstr>Segurança, privacidade e conformidade</vt:lpstr>
      <vt:lpstr>Termos e requisitos de conformidade</vt:lpstr>
      <vt:lpstr>Política de privacidade da Microsoft</vt:lpstr>
      <vt:lpstr> Termos dos Serviços Online e Adendo de Proteção de Dados</vt:lpstr>
      <vt:lpstr>Central de Confiabilidade</vt:lpstr>
      <vt:lpstr>Documentação de conformidade do Azure</vt:lpstr>
      <vt:lpstr>Regiões soberanas do Azure </vt:lpstr>
      <vt:lpstr>Regiões soberanas do Azure (Azure China)</vt:lpstr>
      <vt:lpstr>Métodos para gerenciar custos</vt:lpstr>
      <vt:lpstr>Fatores que afetam os custos</vt:lpstr>
      <vt:lpstr>Fatores que afetam os custos</vt:lpstr>
      <vt:lpstr>Calculadora de preços</vt:lpstr>
      <vt:lpstr>Calculadora do custo total de propriedade</vt:lpstr>
      <vt:lpstr>Gerenciamento de Custos do Azure</vt:lpstr>
      <vt:lpstr>Minimizando custos</vt:lpstr>
      <vt:lpstr>Contratos de Nível de Serviço e ciclos de vida</vt:lpstr>
      <vt:lpstr>Contratos de Nível de Serviço (SLAs)</vt:lpstr>
      <vt:lpstr>SLAs para produtos e serviços do Azure</vt:lpstr>
      <vt:lpstr>Ações que afetam SLAs</vt:lpstr>
      <vt:lpstr>Programa de pré-visualização do Azure</vt:lpstr>
      <vt:lpstr>Serviço de monitoramento e atualizações de recursos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 de encerramento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AZ-900T0x Module 05:  Identity, governance, privacy, and compliance</dc:title>
  <dc:subject/>
  <dc:creator/>
  <cp:keywords/>
  <dc:description/>
  <cp:lastModifiedBy/>
  <cp:revision>46</cp:revision>
  <dcterms:created xsi:type="dcterms:W3CDTF">2019-10-20T18:53:17Z</dcterms:created>
  <dcterms:modified xsi:type="dcterms:W3CDTF">2022-02-28T17:55:26Z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y fmtid="{D5CDD505-2E9C-101B-9397-08002B2CF9AE}" pid="3" name="MSIP_Label_f42aa342-8706-4288-bd11-ebb85995028c_Enabled">
    <vt:lpwstr>true</vt:lpwstr>
  </property>
  <property fmtid="{D5CDD505-2E9C-101B-9397-08002B2CF9AE}" pid="4" name="MSIP_Label_f42aa342-8706-4288-bd11-ebb85995028c_SetDate">
    <vt:lpwstr>2020-08-18T21:15:37Z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dd64a40a-3fd0-4f3e-9ca9-9973192d2549</vt:lpwstr>
  </property>
  <property fmtid="{D5CDD505-2E9C-101B-9397-08002B2CF9AE}" pid="9" name="MSIP_Label_f42aa342-8706-4288-bd11-ebb85995028c_ContentBits">
    <vt:lpwstr>0</vt:lpwstr>
  </property>
  <property fmtid="{D5CDD505-2E9C-101B-9397-08002B2CF9AE}" pid="10" name="MSIP_Label_5fae8262-b78e-4366-8929-a5d6aac95320_Enabled">
    <vt:lpwstr>true</vt:lpwstr>
  </property>
  <property fmtid="{D5CDD505-2E9C-101B-9397-08002B2CF9AE}" pid="11" name="MSIP_Label_5fae8262-b78e-4366-8929-a5d6aac95320_SetDate">
    <vt:lpwstr>2022-02-22T19:26:03Z</vt:lpwstr>
  </property>
  <property fmtid="{D5CDD505-2E9C-101B-9397-08002B2CF9AE}" pid="12" name="MSIP_Label_5fae8262-b78e-4366-8929-a5d6aac95320_Method">
    <vt:lpwstr>Standard</vt:lpwstr>
  </property>
  <property fmtid="{D5CDD505-2E9C-101B-9397-08002B2CF9AE}" pid="13" name="MSIP_Label_5fae8262-b78e-4366-8929-a5d6aac95320_Name">
    <vt:lpwstr>5fae8262-b78e-4366-8929-a5d6aac95320</vt:lpwstr>
  </property>
  <property fmtid="{D5CDD505-2E9C-101B-9397-08002B2CF9AE}" pid="14" name="MSIP_Label_5fae8262-b78e-4366-8929-a5d6aac95320_SiteId">
    <vt:lpwstr>cf36141c-ddd7-45a7-b073-111f66d0b30c</vt:lpwstr>
  </property>
  <property fmtid="{D5CDD505-2E9C-101B-9397-08002B2CF9AE}" pid="15" name="MSIP_Label_5fae8262-b78e-4366-8929-a5d6aac95320_ActionId">
    <vt:lpwstr>59d329ca-ace5-4201-a310-805a277f88ca</vt:lpwstr>
  </property>
  <property fmtid="{D5CDD505-2E9C-101B-9397-08002B2CF9AE}" pid="16" name="MSIP_Label_5fae8262-b78e-4366-8929-a5d6aac95320_ContentBits">
    <vt:lpwstr>0</vt:lpwstr>
  </property>
</Properties>
</file>